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6" r:id="rId4"/>
  </p:sldMasterIdLst>
  <p:notesMasterIdLst>
    <p:notesMasterId r:id="rId7"/>
  </p:notesMasterIdLst>
  <p:handoutMasterIdLst>
    <p:handoutMasterId r:id="rId8"/>
  </p:handoutMasterIdLst>
  <p:sldIdLst>
    <p:sldId id="1169" r:id="rId5"/>
    <p:sldId id="1166" r:id="rId6"/>
  </p:sldIdLst>
  <p:sldSz cx="6858000" cy="9906000" type="A4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10"/>
    <a:srgbClr val="003399"/>
    <a:srgbClr val="0076B4"/>
    <a:srgbClr val="30A000"/>
    <a:srgbClr val="E95D0D"/>
    <a:srgbClr val="D6001C"/>
    <a:srgbClr val="B2FF33"/>
    <a:srgbClr val="B2B2B2"/>
    <a:srgbClr val="F26B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lt1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40000"/>
            </a:schemeClr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bg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bg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0" cmpd="sng">
              <a:solidFill>
                <a:schemeClr val="lt1"/>
              </a:solidFill>
            </a:ln>
          </a:top>
        </a:tcBdr>
        <a:fill>
          <a:solidFill>
            <a:schemeClr val="bg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lt1"/>
              </a:solidFill>
            </a:ln>
          </a:bottom>
        </a:tcBdr>
        <a:fill>
          <a:solidFill>
            <a:schemeClr val="bg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7" autoAdjust="0"/>
    <p:restoredTop sz="96279" autoAdjust="0"/>
  </p:normalViewPr>
  <p:slideViewPr>
    <p:cSldViewPr snapToGrid="0">
      <p:cViewPr varScale="1">
        <p:scale>
          <a:sx n="46" d="100"/>
          <a:sy n="46" d="100"/>
        </p:scale>
        <p:origin x="20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52938C-765A-2945-BFCE-C531D34619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213DD2-5682-FE42-A53C-328EAB80AA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930C-9B03-284F-8A34-D4EE4D3EEEC7}" type="datetimeFigureOut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9/24/2025</a:t>
            </a:fld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9D940-2D6E-0847-BDCF-D87D45E83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463F1-D8C1-E848-A123-86BD9E261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6D9BF-D170-8048-BA76-7CC7EEB84679}" type="slidenum">
              <a:rPr 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1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2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C7AE12-5FCD-BA47-A360-D527D9986C2C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533B280-9BD3-D548-8299-B4A9B1F6A6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092B003-38B2-2147-8B96-AF81EB0C3E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107" y="167137"/>
            <a:ext cx="6531791" cy="1528880"/>
          </a:xfrm>
        </p:spPr>
        <p:txBody>
          <a:bodyPr/>
          <a:lstStyle>
            <a:lvl1pPr algn="l" defTabSz="1320720" rtl="0" eaLnBrk="1" latinLnBrk="0" hangingPunct="1">
              <a:lnSpc>
                <a:spcPts val="5778"/>
              </a:lnSpc>
              <a:spcBef>
                <a:spcPct val="0"/>
              </a:spcBef>
              <a:buNone/>
              <a:defRPr lang="en-US" sz="4622" b="1" i="0" u="none" kern="1200" cap="all" spc="0" baseline="0" dirty="0">
                <a:solidFill>
                  <a:schemeClr val="tx2"/>
                </a:solidFill>
                <a:effectLst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SLIDE TITLE ONE LINE MAX</a:t>
            </a:r>
          </a:p>
        </p:txBody>
      </p:sp>
    </p:spTree>
    <p:extLst>
      <p:ext uri="{BB962C8B-B14F-4D97-AF65-F5344CB8AC3E}">
        <p14:creationId xmlns:p14="http://schemas.microsoft.com/office/powerpoint/2010/main" val="123337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805531-5ABC-B443-81A0-0B71AE421FB5}"/>
              </a:ext>
            </a:extLst>
          </p:cNvPr>
          <p:cNvSpPr txBox="1">
            <a:spLocks/>
          </p:cNvSpPr>
          <p:nvPr userDrawn="1"/>
        </p:nvSpPr>
        <p:spPr>
          <a:xfrm>
            <a:off x="694299" y="3879414"/>
            <a:ext cx="5469407" cy="1440731"/>
          </a:xfrm>
          <a:prstGeom prst="rect">
            <a:avLst/>
          </a:prstGeom>
        </p:spPr>
        <p:txBody>
          <a:bodyPr vert="horz" lIns="132080" tIns="66041" rIns="132080" bIns="6604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7200" b="1" cap="all" spc="-215" baseline="0">
                <a:solidFill>
                  <a:srgbClr val="E13200"/>
                </a:solidFill>
                <a:cs typeface="Arial Narrow" panose="020B0604020202020204" pitchFamily="34" charset="0"/>
              </a:rPr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4B6CFF-233F-464D-A6F5-A81D537FE953}"/>
              </a:ext>
            </a:extLst>
          </p:cNvPr>
          <p:cNvSpPr/>
          <p:nvPr userDrawn="1"/>
        </p:nvSpPr>
        <p:spPr>
          <a:xfrm>
            <a:off x="4662696" y="8240647"/>
            <a:ext cx="2195305" cy="16653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1"/>
          </a:p>
        </p:txBody>
      </p:sp>
    </p:spTree>
    <p:extLst>
      <p:ext uri="{BB962C8B-B14F-4D97-AF65-F5344CB8AC3E}">
        <p14:creationId xmlns:p14="http://schemas.microsoft.com/office/powerpoint/2010/main" val="31402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E322F353-C720-BB42-A8F6-CC8FD01684BF}"/>
              </a:ext>
            </a:extLst>
          </p:cNvPr>
          <p:cNvSpPr txBox="1">
            <a:spLocks/>
          </p:cNvSpPr>
          <p:nvPr userDrawn="1"/>
        </p:nvSpPr>
        <p:spPr>
          <a:xfrm>
            <a:off x="6521094" y="9411857"/>
            <a:ext cx="222606" cy="3657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A608AA57-48A1-7743-9DE3-E472877549D6}" type="slidenum">
              <a:rPr lang="en-US" sz="1300" smtClean="0">
                <a:solidFill>
                  <a:srgbClr val="000000"/>
                </a:solidFill>
              </a:rPr>
              <a:pPr lvl="0"/>
              <a:t>‹#›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F7E6AB5-E737-B443-B818-DCA95D58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07" y="160910"/>
            <a:ext cx="6531791" cy="1528880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/>
              <a:t>SLIDE TITLE TWO LINES MAXIMUM</a:t>
            </a:r>
            <a:endParaRPr lang="en-GB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F42EDD-418A-7332-4448-4FD0377943C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169025" y="635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ja-JP" alt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8826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7" r:id="rId1"/>
    <p:sldLayoutId id="2147484168" r:id="rId2"/>
  </p:sldLayoutIdLst>
  <p:hf hdr="0" ftr="0" dt="0"/>
  <p:txStyles>
    <p:titleStyle>
      <a:lvl1pPr algn="l" defTabSz="1320720" rtl="0" eaLnBrk="1" latinLnBrk="0" hangingPunct="1">
        <a:lnSpc>
          <a:spcPts val="5778"/>
        </a:lnSpc>
        <a:spcBef>
          <a:spcPct val="0"/>
        </a:spcBef>
        <a:buNone/>
        <a:defRPr lang="en-GB" sz="4622" b="1" i="0" u="none" kern="1200" cap="all" spc="0" baseline="0" dirty="0">
          <a:solidFill>
            <a:schemeClr val="tx2"/>
          </a:solidFill>
          <a:effectLst/>
          <a:uFillTx/>
          <a:latin typeface="+mj-lt"/>
          <a:ea typeface="+mj-ea"/>
          <a:cs typeface="+mj-cs"/>
        </a:defRPr>
      </a:lvl1pPr>
    </p:titleStyle>
    <p:bodyStyle>
      <a:lvl1pPr marL="0" indent="0" algn="l" defTabSz="1320720" rtl="0" eaLnBrk="1" latinLnBrk="0" hangingPunct="1">
        <a:lnSpc>
          <a:spcPct val="100000"/>
        </a:lnSpc>
        <a:spcBef>
          <a:spcPts val="1446"/>
        </a:spcBef>
        <a:spcAft>
          <a:spcPts val="868"/>
        </a:spcAft>
        <a:buClrTx/>
        <a:buSzPct val="90000"/>
        <a:buFont typeface="Arial" panose="020B0604020202020204" pitchFamily="34" charset="0"/>
        <a:buNone/>
        <a:tabLst/>
        <a:defRPr lang="en-US" sz="2024" b="0" i="0" u="none" kern="1200" cap="none" spc="0" baseline="0" dirty="0" smtClean="0">
          <a:solidFill>
            <a:schemeClr val="tx1"/>
          </a:solidFill>
          <a:effectLst/>
          <a:uFill>
            <a:solidFill>
              <a:schemeClr val="bg1"/>
            </a:solidFill>
          </a:uFill>
          <a:latin typeface="+mj-lt"/>
          <a:ea typeface="+mj-ea"/>
          <a:cs typeface="+mj-cs"/>
        </a:defRPr>
      </a:lvl1pPr>
      <a:lvl2pPr marL="18344" marR="0" indent="0" algn="l" defTabSz="1320720" rtl="0" eaLnBrk="1" fontAlgn="auto" latinLnBrk="0" hangingPunct="1">
        <a:lnSpc>
          <a:spcPct val="120000"/>
        </a:lnSpc>
        <a:spcBef>
          <a:spcPts val="722"/>
        </a:spcBef>
        <a:spcAft>
          <a:spcPts val="868"/>
        </a:spcAft>
        <a:buClrTx/>
        <a:buSzPct val="90000"/>
        <a:buFont typeface="System Font Regular"/>
        <a:buNone/>
        <a:tabLst/>
        <a:defRPr sz="2024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0720" marR="0" indent="0" algn="l" defTabSz="1320720" rtl="0" eaLnBrk="1" fontAlgn="auto" latinLnBrk="0" hangingPunct="1">
        <a:lnSpc>
          <a:spcPct val="90000"/>
        </a:lnSpc>
        <a:spcBef>
          <a:spcPts val="722"/>
        </a:spcBef>
        <a:spcAft>
          <a:spcPts val="0"/>
        </a:spcAft>
        <a:buClrTx/>
        <a:buSzTx/>
        <a:buFont typeface="Courier New" panose="02070309020205020404" pitchFamily="49" charset="0"/>
        <a:buNone/>
        <a:tabLst/>
        <a:defRPr sz="1733" b="1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997417" indent="0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Tx/>
        <a:buSzPct val="90000"/>
        <a:buFont typeface="Arial" panose="020B0604020202020204" pitchFamily="34" charset="0"/>
        <a:buNone/>
        <a:tabLst/>
        <a:defRPr sz="1733" b="1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494983" indent="-240757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Tx/>
        <a:buSzPct val="90000"/>
        <a:buFont typeface="Arial" panose="020B0604020202020204" pitchFamily="34" charset="0"/>
        <a:buChar char="•"/>
        <a:tabLst/>
        <a:defRPr sz="1733" b="1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328215" indent="0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>
          <a:schemeClr val="accent6"/>
        </a:buClr>
        <a:buSzPct val="90000"/>
        <a:buFont typeface="Wingdings" panose="05000000000000000000" pitchFamily="2" charset="2"/>
        <a:buNone/>
        <a:defRPr sz="1733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6pPr>
      <a:lvl7pPr marL="4001785" indent="0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>
          <a:schemeClr val="accent6"/>
        </a:buClr>
        <a:buSzPct val="90000"/>
        <a:buFont typeface="Wingdings" panose="05000000000000000000" pitchFamily="2" charset="2"/>
        <a:buNone/>
        <a:defRPr sz="1733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7pPr>
      <a:lvl8pPr marL="4675349" indent="0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>
          <a:schemeClr val="accent6"/>
        </a:buClr>
        <a:buSzPct val="90000"/>
        <a:buFont typeface="Wingdings" panose="05000000000000000000" pitchFamily="2" charset="2"/>
        <a:buNone/>
        <a:defRPr sz="1733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8pPr>
      <a:lvl9pPr marL="5348919" indent="0" algn="l" defTabSz="1320720" rtl="0" eaLnBrk="1" latinLnBrk="0" hangingPunct="1">
        <a:lnSpc>
          <a:spcPct val="120000"/>
        </a:lnSpc>
        <a:spcBef>
          <a:spcPts val="722"/>
        </a:spcBef>
        <a:spcAft>
          <a:spcPts val="868"/>
        </a:spcAft>
        <a:buClr>
          <a:schemeClr val="accent6"/>
        </a:buClr>
        <a:buSzPct val="90000"/>
        <a:buFont typeface="Wingdings" panose="05000000000000000000" pitchFamily="2" charset="2"/>
        <a:buNone/>
        <a:defRPr sz="1733" kern="1200" baseline="0">
          <a:solidFill>
            <a:schemeClr val="bg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20" rtl="0" eaLnBrk="1" latinLnBrk="0" hangingPunct="1">
        <a:defRPr sz="2311" kern="1200">
          <a:solidFill>
            <a:schemeClr val="tx1"/>
          </a:solidFill>
          <a:latin typeface="+mn-lt"/>
          <a:ea typeface="+mn-ea"/>
          <a:cs typeface="+mn-cs"/>
        </a:defRPr>
      </a:lvl1pPr>
      <a:lvl2pPr marL="660361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0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981081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641441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3301802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3962161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4622522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5282883" algn="l" defTabSz="132072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60">
          <p15:clr>
            <a:srgbClr val="F26B43"/>
          </p15:clr>
        </p15:guide>
        <p15:guide id="3" pos="132">
          <p15:clr>
            <a:srgbClr val="F26B43"/>
          </p15:clr>
        </p15:guide>
        <p15:guide id="5" pos="412">
          <p15:clr>
            <a:srgbClr val="F26B43"/>
          </p15:clr>
        </p15:guide>
        <p15:guide id="6" pos="476">
          <p15:clr>
            <a:srgbClr val="F26B43"/>
          </p15:clr>
        </p15:guide>
        <p15:guide id="7" pos="757">
          <p15:clr>
            <a:srgbClr val="F26B43"/>
          </p15:clr>
        </p15:guide>
        <p15:guide id="8" pos="824">
          <p15:clr>
            <a:srgbClr val="F26B43"/>
          </p15:clr>
        </p15:guide>
        <p15:guide id="10" pos="1088">
          <p15:clr>
            <a:srgbClr val="F26B43"/>
          </p15:clr>
        </p15:guide>
        <p15:guide id="11" pos="1152">
          <p15:clr>
            <a:srgbClr val="F26B43"/>
          </p15:clr>
        </p15:guide>
        <p15:guide id="12" pos="1509">
          <p15:clr>
            <a:srgbClr val="F26B43"/>
          </p15:clr>
        </p15:guide>
        <p15:guide id="13" pos="1778">
          <p15:clr>
            <a:srgbClr val="F26B43"/>
          </p15:clr>
        </p15:guide>
        <p15:guide id="14" pos="1841">
          <p15:clr>
            <a:srgbClr val="F26B43"/>
          </p15:clr>
        </p15:guide>
        <p15:guide id="15" pos="2120">
          <p15:clr>
            <a:srgbClr val="F26B43"/>
          </p15:clr>
        </p15:guide>
        <p15:guide id="16" pos="2198">
          <p15:clr>
            <a:srgbClr val="F26B43"/>
          </p15:clr>
        </p15:guide>
        <p15:guide id="17" pos="2466">
          <p15:clr>
            <a:srgbClr val="F26B43"/>
          </p15:clr>
        </p15:guide>
        <p15:guide id="18" pos="2530">
          <p15:clr>
            <a:srgbClr val="F26B43"/>
          </p15:clr>
        </p15:guide>
        <p15:guide id="19" pos="2811">
          <p15:clr>
            <a:srgbClr val="F26B43"/>
          </p15:clr>
        </p15:guide>
        <p15:guide id="20" pos="2874">
          <p15:clr>
            <a:srgbClr val="F26B43"/>
          </p15:clr>
        </p15:guide>
        <p15:guide id="21" pos="3155">
          <p15:clr>
            <a:srgbClr val="F26B43"/>
          </p15:clr>
        </p15:guide>
        <p15:guide id="22" pos="3206">
          <p15:clr>
            <a:srgbClr val="F26B43"/>
          </p15:clr>
        </p15:guide>
        <p15:guide id="23" pos="3563">
          <p15:clr>
            <a:srgbClr val="F26B43"/>
          </p15:clr>
        </p15:guide>
        <p15:guide id="24" pos="3844">
          <p15:clr>
            <a:srgbClr val="F26B43"/>
          </p15:clr>
        </p15:guide>
        <p15:guide id="25" pos="3908">
          <p15:clr>
            <a:srgbClr val="F26B43"/>
          </p15:clr>
        </p15:guide>
        <p15:guide id="26" pos="4175">
          <p15:clr>
            <a:srgbClr val="F26B43"/>
          </p15:clr>
        </p15:guide>
        <p15:guide id="27" orient="horz" pos="367">
          <p15:clr>
            <a:srgbClr val="F26B43"/>
          </p15:clr>
        </p15:guide>
        <p15:guide id="28" orient="horz" pos="761">
          <p15:clr>
            <a:srgbClr val="F26B43"/>
          </p15:clr>
        </p15:guide>
        <p15:guide id="29" orient="horz" pos="1384">
          <p15:clr>
            <a:srgbClr val="F26B43"/>
          </p15:clr>
        </p15:guide>
        <p15:guide id="30" orient="horz" pos="1678">
          <p15:clr>
            <a:srgbClr val="F26B43"/>
          </p15:clr>
        </p15:guide>
        <p15:guide id="31" orient="horz" pos="5807">
          <p15:clr>
            <a:srgbClr val="F26B43"/>
          </p15:clr>
        </p15:guide>
        <p15:guide id="32" pos="1446">
          <p15:clr>
            <a:srgbClr val="F26B43"/>
          </p15:clr>
        </p15:guide>
        <p15:guide id="33" pos="3499">
          <p15:clr>
            <a:srgbClr val="F26B43"/>
          </p15:clr>
        </p15:guide>
        <p15:guide id="34" orient="horz" pos="6067">
          <p15:clr>
            <a:srgbClr val="F26B43"/>
          </p15:clr>
        </p15:guide>
        <p15:guide id="35" orient="horz" pos="2253">
          <p15:clr>
            <a:srgbClr val="F26B43"/>
          </p15:clr>
        </p15:guide>
        <p15:guide id="36" orient="horz" pos="46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hyperlink" Target="https://jp.yamaha.com/products/proaudio/unified_communications/microphone_systems/rm-cg/index.html" TargetMode="External"/><Relationship Id="rId7" Type="http://schemas.openxmlformats.org/officeDocument/2006/relationships/hyperlink" Target="https://jp.yamaha.com/products/proaudio/unified_communications/microphone_systems/rm_wireless/index.html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p.yamaha.com/products/proaudio/network_switches/swr2311p/index.html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s://jp.yamaha.com/products/proaudio/speakers/vxl_pmodel/index.html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jp.yamaha.com/products/proaudio/unified_communications/processors/rm-cr/index.html" TargetMode="External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57D0E-CB77-2CBA-E24B-E62007FA2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正方形/長方形 1054">
            <a:extLst>
              <a:ext uri="{FF2B5EF4-FFF2-40B4-BE49-F238E27FC236}">
                <a16:creationId xmlns:a16="http://schemas.microsoft.com/office/drawing/2014/main" id="{C1681F17-C9D8-DFFF-AEF0-278A64FEFEF4}"/>
              </a:ext>
            </a:extLst>
          </p:cNvPr>
          <p:cNvSpPr/>
          <p:nvPr/>
        </p:nvSpPr>
        <p:spPr>
          <a:xfrm>
            <a:off x="366558" y="6545448"/>
            <a:ext cx="1801172" cy="630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正方形/長方形 1056">
            <a:extLst>
              <a:ext uri="{FF2B5EF4-FFF2-40B4-BE49-F238E27FC236}">
                <a16:creationId xmlns:a16="http://schemas.microsoft.com/office/drawing/2014/main" id="{A34B4B32-413D-2C2E-0470-604B4A6C8EAC}"/>
              </a:ext>
            </a:extLst>
          </p:cNvPr>
          <p:cNvSpPr/>
          <p:nvPr/>
        </p:nvSpPr>
        <p:spPr>
          <a:xfrm>
            <a:off x="2513629" y="6524197"/>
            <a:ext cx="1801172" cy="63094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正方形/長方形 1046">
            <a:extLst>
              <a:ext uri="{FF2B5EF4-FFF2-40B4-BE49-F238E27FC236}">
                <a16:creationId xmlns:a16="http://schemas.microsoft.com/office/drawing/2014/main" id="{66A52E17-CF33-3EAF-C543-A79AEC326B7A}"/>
              </a:ext>
            </a:extLst>
          </p:cNvPr>
          <p:cNvSpPr/>
          <p:nvPr/>
        </p:nvSpPr>
        <p:spPr>
          <a:xfrm>
            <a:off x="-3324" y="7983651"/>
            <a:ext cx="6858000" cy="192888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310F8D-EE75-5E9D-5216-5D0DFD7560C0}"/>
              </a:ext>
            </a:extLst>
          </p:cNvPr>
          <p:cNvSpPr txBox="1"/>
          <p:nvPr/>
        </p:nvSpPr>
        <p:spPr>
          <a:xfrm>
            <a:off x="0" y="0"/>
            <a:ext cx="6858000" cy="660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kumimoji="1" lang="ja-JP" altLang="en-US" sz="1400">
              <a:solidFill>
                <a:schemeClr val="bg1"/>
              </a:solidFill>
            </a:endParaRPr>
          </a:p>
        </p:txBody>
      </p:sp>
      <p:pic>
        <p:nvPicPr>
          <p:cNvPr id="1034" name="Picture 10" descr="広い会議室で Poly Studio E70 PC ベースビデオ会議カメラを使用してビデオ会議を行っている人々">
            <a:extLst>
              <a:ext uri="{FF2B5EF4-FFF2-40B4-BE49-F238E27FC236}">
                <a16:creationId xmlns:a16="http://schemas.microsoft.com/office/drawing/2014/main" id="{C13F4B95-24EC-9A6F-AB6D-1B2DEAB04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7"/>
          <a:stretch>
            <a:fillRect/>
          </a:stretch>
        </p:blipFill>
        <p:spPr bwMode="auto">
          <a:xfrm>
            <a:off x="0" y="660401"/>
            <a:ext cx="6858000" cy="2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5A0448C-1565-6B24-48FC-533FEC41D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9995" r="18470" b="30791"/>
          <a:stretch/>
        </p:blipFill>
        <p:spPr>
          <a:xfrm>
            <a:off x="4301544" y="99429"/>
            <a:ext cx="1216243" cy="423759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C97079-CFFA-3764-E21A-1C20E6849E97}"/>
              </a:ext>
            </a:extLst>
          </p:cNvPr>
          <p:cNvSpPr/>
          <p:nvPr/>
        </p:nvSpPr>
        <p:spPr>
          <a:xfrm>
            <a:off x="0" y="3533775"/>
            <a:ext cx="6858000" cy="974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20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044C08-ABEB-59F3-FD5E-6BE44186BB80}"/>
              </a:ext>
            </a:extLst>
          </p:cNvPr>
          <p:cNvSpPr txBox="1"/>
          <p:nvPr/>
        </p:nvSpPr>
        <p:spPr>
          <a:xfrm>
            <a:off x="115911" y="3682583"/>
            <a:ext cx="65709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モジュラー型ソリューション：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Microsoft Teams Room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や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Zoom Rooms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に対応した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HP Poly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の</a:t>
            </a:r>
            <a:br>
              <a:rPr kumimoji="1" lang="en-US" altLang="ja-JP" sz="1200" dirty="0">
                <a:solidFill>
                  <a:schemeClr val="bg1"/>
                </a:solidFill>
                <a:latin typeface="+mn-ea"/>
              </a:rPr>
            </a:b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モジュラー型ソリューションと、ヤマハの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ADECIA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音響ソリューションを組み合わせることで、あらゆる会議室に</a:t>
            </a:r>
            <a:br>
              <a:rPr kumimoji="1" lang="en-US" altLang="ja-JP" sz="1200" dirty="0">
                <a:solidFill>
                  <a:schemeClr val="bg1"/>
                </a:solidFill>
                <a:latin typeface="+mn-ea"/>
              </a:rPr>
            </a:b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最適な遠隔会議環境を柔軟かつ簡単に構築できます。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C2CF0A-85C0-AD0B-6F72-D99ECC966605}"/>
              </a:ext>
            </a:extLst>
          </p:cNvPr>
          <p:cNvSpPr txBox="1"/>
          <p:nvPr/>
        </p:nvSpPr>
        <p:spPr>
          <a:xfrm>
            <a:off x="1917064" y="4654008"/>
            <a:ext cx="4832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ja-JP" sz="1400" b="1">
                <a:solidFill>
                  <a:schemeClr val="bg1"/>
                </a:solidFill>
                <a:latin typeface="+mn-ea"/>
              </a:rPr>
              <a:t>Poly Studio G9 Plus</a:t>
            </a:r>
            <a:r>
              <a:rPr lang="ja-JP" altLang="en-US" sz="1400" b="1">
                <a:solidFill>
                  <a:schemeClr val="bg1"/>
                </a:solidFill>
                <a:latin typeface="+mn-ea"/>
              </a:rPr>
              <a:t>高いセキュリティと信頼性で会議を進化</a:t>
            </a:r>
          </a:p>
        </p:txBody>
      </p:sp>
      <p:pic>
        <p:nvPicPr>
          <p:cNvPr id="9" name="Picture 2" descr="Poly StudioベースキットG9 Plus MSFT">
            <a:extLst>
              <a:ext uri="{FF2B5EF4-FFF2-40B4-BE49-F238E27FC236}">
                <a16:creationId xmlns:a16="http://schemas.microsoft.com/office/drawing/2014/main" id="{C2830BA2-38D5-3CCE-6487-619226900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9" y="4359691"/>
            <a:ext cx="1174797" cy="88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73CB692-260A-3D58-1ED6-2A38ADC4BE6F}"/>
              </a:ext>
            </a:extLst>
          </p:cNvPr>
          <p:cNvSpPr/>
          <p:nvPr/>
        </p:nvSpPr>
        <p:spPr>
          <a:xfrm>
            <a:off x="0" y="5417918"/>
            <a:ext cx="6858000" cy="2746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1200">
                <a:latin typeface="+mn-ea"/>
              </a:rPr>
              <a:t>Poly Studio G9 Plus (Microsoft Teams Rooms) </a:t>
            </a:r>
            <a:r>
              <a:rPr kumimoji="1" lang="ja-JP" altLang="en-US" sz="1200">
                <a:latin typeface="+mn-ea"/>
              </a:rPr>
              <a:t>との組み合わせ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14AA8FA-BD94-514E-3028-84E74B38A039}"/>
              </a:ext>
            </a:extLst>
          </p:cNvPr>
          <p:cNvSpPr/>
          <p:nvPr/>
        </p:nvSpPr>
        <p:spPr>
          <a:xfrm>
            <a:off x="0" y="7356203"/>
            <a:ext cx="6864646" cy="308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+mn-ea"/>
              </a:rPr>
              <a:t>ヤマハ </a:t>
            </a:r>
            <a:r>
              <a:rPr kumimoji="1" lang="en-US" altLang="ja-JP" sz="1200" dirty="0">
                <a:latin typeface="+mn-ea"/>
              </a:rPr>
              <a:t>ADECIA</a:t>
            </a:r>
            <a:r>
              <a:rPr kumimoji="1" lang="ja-JP" altLang="en-US" sz="1200" dirty="0">
                <a:latin typeface="+mn-ea"/>
              </a:rPr>
              <a:t>音響ソリューション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FE17B89-C3FA-DABD-53A0-C312928C3017}"/>
              </a:ext>
            </a:extLst>
          </p:cNvPr>
          <p:cNvSpPr/>
          <p:nvPr/>
        </p:nvSpPr>
        <p:spPr>
          <a:xfrm>
            <a:off x="352879" y="5851417"/>
            <a:ext cx="1814851" cy="195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/>
              <a:t>Teams Rooms</a:t>
            </a:r>
            <a:r>
              <a:rPr lang="ja-JP" altLang="en-US" sz="1100"/>
              <a:t>の実力 </a:t>
            </a:r>
            <a:endParaRPr kumimoji="1" lang="ja-JP" altLang="en-US" sz="1100"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952028D-AB6C-EA59-0037-EA65A52BD8F0}"/>
              </a:ext>
            </a:extLst>
          </p:cNvPr>
          <p:cNvSpPr/>
          <p:nvPr/>
        </p:nvSpPr>
        <p:spPr>
          <a:xfrm>
            <a:off x="2518251" y="5851417"/>
            <a:ext cx="1814851" cy="195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latin typeface="+mn-ea"/>
              </a:rPr>
              <a:t>スマート統合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E8D2C9E-E883-74BA-151E-A3913A388A8B}"/>
              </a:ext>
            </a:extLst>
          </p:cNvPr>
          <p:cNvSpPr/>
          <p:nvPr/>
        </p:nvSpPr>
        <p:spPr>
          <a:xfrm>
            <a:off x="4690270" y="5851417"/>
            <a:ext cx="1814851" cy="195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/>
              <a:t>選ばれる</a:t>
            </a:r>
            <a:r>
              <a:rPr lang="en-US" altLang="ja-JP" sz="1100"/>
              <a:t>Windows </a:t>
            </a:r>
            <a:endParaRPr kumimoji="1" lang="ja-JP" altLang="en-US" sz="1100">
              <a:latin typeface="+mn-ea"/>
            </a:endParaRPr>
          </a:p>
        </p:txBody>
      </p:sp>
      <p:pic>
        <p:nvPicPr>
          <p:cNvPr id="30" name="図 29" descr="Poly Studio Base Kit G9 Plus - Video Conferencing Australia">
            <a:extLst>
              <a:ext uri="{FF2B5EF4-FFF2-40B4-BE49-F238E27FC236}">
                <a16:creationId xmlns:a16="http://schemas.microsoft.com/office/drawing/2014/main" id="{977A7305-800C-1DEF-99B8-B2D2B3F3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2" y="6068351"/>
            <a:ext cx="810711" cy="4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0D1B9C-4648-77A8-CC70-9585DCD26932}"/>
              </a:ext>
            </a:extLst>
          </p:cNvPr>
          <p:cNvSpPr txBox="1"/>
          <p:nvPr/>
        </p:nvSpPr>
        <p:spPr>
          <a:xfrm>
            <a:off x="420255" y="6576491"/>
            <a:ext cx="1814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>
                <a:solidFill>
                  <a:schemeClr val="bg1"/>
                </a:solidFill>
              </a:rPr>
              <a:t>ワンタッチでの即時会議参加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>
                <a:solidFill>
                  <a:schemeClr val="bg1"/>
                </a:solidFill>
              </a:rPr>
              <a:t>デュアルディスプレイ対応</a:t>
            </a:r>
          </a:p>
          <a:p>
            <a:r>
              <a:rPr lang="ja-JP" altLang="en-US" sz="700">
                <a:solidFill>
                  <a:schemeClr val="bg1"/>
                </a:solidFill>
              </a:rPr>
              <a:t>（会議映像＋資料共有）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>
                <a:solidFill>
                  <a:schemeClr val="bg1"/>
                </a:solidFill>
              </a:rPr>
              <a:t>プロフェッショナルな会議環境の構築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4519C4F-5A82-E2B5-8701-C575D33E97FD}"/>
              </a:ext>
            </a:extLst>
          </p:cNvPr>
          <p:cNvSpPr txBox="1"/>
          <p:nvPr/>
        </p:nvSpPr>
        <p:spPr>
          <a:xfrm>
            <a:off x="2465918" y="6576491"/>
            <a:ext cx="1896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 dirty="0">
                <a:solidFill>
                  <a:schemeClr val="bg1"/>
                </a:solidFill>
              </a:rPr>
              <a:t>プレミアムビデオバーとの</a:t>
            </a:r>
            <a:br>
              <a:rPr lang="en-US" altLang="ja-JP" sz="700" dirty="0">
                <a:solidFill>
                  <a:schemeClr val="bg1"/>
                </a:solidFill>
              </a:rPr>
            </a:br>
            <a:r>
              <a:rPr lang="ja-JP" altLang="en-US" sz="700" dirty="0">
                <a:solidFill>
                  <a:schemeClr val="bg1"/>
                </a:solidFill>
              </a:rPr>
              <a:t>組み合わせ利用が可能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 dirty="0">
                <a:solidFill>
                  <a:schemeClr val="bg1"/>
                </a:solidFill>
              </a:rPr>
              <a:t>シンプルなセットアップ、拡張性と</a:t>
            </a:r>
            <a:br>
              <a:rPr lang="en-US" altLang="ja-JP" sz="700" dirty="0">
                <a:solidFill>
                  <a:schemeClr val="bg1"/>
                </a:solidFill>
              </a:rPr>
            </a:br>
            <a:r>
              <a:rPr lang="ja-JP" altLang="en-US" sz="700" dirty="0">
                <a:solidFill>
                  <a:schemeClr val="bg1"/>
                </a:solidFill>
              </a:rPr>
              <a:t>会議システム全体の一元管理</a:t>
            </a:r>
          </a:p>
        </p:txBody>
      </p:sp>
      <p:pic>
        <p:nvPicPr>
          <p:cNvPr id="43" name="Picture 10" descr="Poly Studio Base Kit G9 Plus MTR – Trecom – Inteligentne sale konferencyjne">
            <a:extLst>
              <a:ext uri="{FF2B5EF4-FFF2-40B4-BE49-F238E27FC236}">
                <a16:creationId xmlns:a16="http://schemas.microsoft.com/office/drawing/2014/main" id="{E7CCF705-2879-D881-155D-DA95EF997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45"/>
          <a:stretch>
            <a:fillRect/>
          </a:stretch>
        </p:blipFill>
        <p:spPr bwMode="auto">
          <a:xfrm>
            <a:off x="2858366" y="5921458"/>
            <a:ext cx="1086041" cy="5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icrosoft Teams and Teams Rooms - AVI-SPL Digital Enablement Services ...">
            <a:extLst>
              <a:ext uri="{FF2B5EF4-FFF2-40B4-BE49-F238E27FC236}">
                <a16:creationId xmlns:a16="http://schemas.microsoft.com/office/drawing/2014/main" id="{CE3061E1-19DD-62E7-E7EB-F9AE3D516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8" b="30045"/>
          <a:stretch>
            <a:fillRect/>
          </a:stretch>
        </p:blipFill>
        <p:spPr bwMode="auto">
          <a:xfrm>
            <a:off x="5140750" y="6258436"/>
            <a:ext cx="1006431" cy="2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図 44" descr="Wando Logo">
            <a:extLst>
              <a:ext uri="{FF2B5EF4-FFF2-40B4-BE49-F238E27FC236}">
                <a16:creationId xmlns:a16="http://schemas.microsoft.com/office/drawing/2014/main" id="{C711CECB-A343-E042-073E-F8A1595F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94" y="6081385"/>
            <a:ext cx="827233" cy="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FA30956-E880-A01E-48C7-8E7F7B51A6B3}"/>
              </a:ext>
            </a:extLst>
          </p:cNvPr>
          <p:cNvSpPr txBox="1"/>
          <p:nvPr/>
        </p:nvSpPr>
        <p:spPr>
          <a:xfrm>
            <a:off x="4651114" y="6530753"/>
            <a:ext cx="1896594" cy="63094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Windows 11 IoTおよびMicrosoft Teams Rooms アプリがプリインストール済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Microsoft Teams Roomsの</a:t>
            </a:r>
            <a:br>
              <a:rPr lang="en-US" altLang="ja-JP" sz="700" dirty="0">
                <a:solidFill>
                  <a:schemeClr val="bg1"/>
                </a:solidFill>
                <a:latin typeface="+mn-ea"/>
              </a:rPr>
            </a:b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インテリジェントスピーカーに対応。話者識別により議事録作成を効率化できる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C200E3-FC7E-98AA-1D9C-48AD8B7FE2CC}"/>
              </a:ext>
            </a:extLst>
          </p:cNvPr>
          <p:cNvSpPr txBox="1"/>
          <p:nvPr/>
        </p:nvSpPr>
        <p:spPr>
          <a:xfrm>
            <a:off x="108860" y="7713027"/>
            <a:ext cx="54018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>
                <a:solidFill>
                  <a:schemeClr val="bg1"/>
                </a:solidFill>
                <a:latin typeface="+mn-ea"/>
              </a:rPr>
              <a:t>会議室音響の新基準</a:t>
            </a:r>
            <a:r>
              <a:rPr lang="en-US" altLang="ja-JP" sz="1100">
                <a:solidFill>
                  <a:schemeClr val="bg1"/>
                </a:solidFill>
                <a:latin typeface="+mn-ea"/>
              </a:rPr>
              <a:t>—ADECIA</a:t>
            </a:r>
            <a:r>
              <a:rPr lang="ja-JP" altLang="en-US" sz="1100">
                <a:solidFill>
                  <a:schemeClr val="bg1"/>
                </a:solidFill>
                <a:latin typeface="+mn-ea"/>
              </a:rPr>
              <a:t>デバイスラインナップ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6506161-B163-240B-42BD-43B2DBE84002}"/>
              </a:ext>
            </a:extLst>
          </p:cNvPr>
          <p:cNvCxnSpPr/>
          <p:nvPr/>
        </p:nvCxnSpPr>
        <p:spPr>
          <a:xfrm>
            <a:off x="2041632" y="4951354"/>
            <a:ext cx="45872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AFE1EFF-E176-D944-F26A-0B748BA14613}"/>
              </a:ext>
            </a:extLst>
          </p:cNvPr>
          <p:cNvSpPr txBox="1"/>
          <p:nvPr/>
        </p:nvSpPr>
        <p:spPr>
          <a:xfrm>
            <a:off x="1936114" y="4962862"/>
            <a:ext cx="4555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柔軟な連携とシンプルなセットアップで、あらゆる会議室環境で</a:t>
            </a:r>
            <a:br>
              <a:rPr lang="en-US" altLang="ja-JP" sz="1100" dirty="0">
                <a:solidFill>
                  <a:schemeClr val="bg1"/>
                </a:solidFill>
                <a:latin typeface="+mn-ea"/>
              </a:rPr>
            </a:br>
            <a:r>
              <a:rPr lang="en-US" altLang="ja-JP" sz="1100" dirty="0">
                <a:solidFill>
                  <a:schemeClr val="bg1"/>
                </a:solidFill>
                <a:latin typeface="+mn-ea"/>
              </a:rPr>
              <a:t>Microsoft Teams Rooms</a:t>
            </a:r>
            <a:r>
              <a:rPr lang="ja-JP" altLang="en-US" sz="1100" dirty="0">
                <a:solidFill>
                  <a:schemeClr val="bg1"/>
                </a:solidFill>
                <a:latin typeface="+mn-ea"/>
              </a:rPr>
              <a:t>を快適に利用</a:t>
            </a:r>
          </a:p>
        </p:txBody>
      </p:sp>
      <p:pic>
        <p:nvPicPr>
          <p:cNvPr id="41" name="Picture 16" descr="Microsoft Teams and Teams Rooms - AVI-SPL Digital Enablement Services ...">
            <a:extLst>
              <a:ext uri="{FF2B5EF4-FFF2-40B4-BE49-F238E27FC236}">
                <a16:creationId xmlns:a16="http://schemas.microsoft.com/office/drawing/2014/main" id="{CB2203E1-EE13-BD7A-7C3A-CF499B12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8" y="4913013"/>
            <a:ext cx="1084490" cy="6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0117DE3-5104-D230-EE71-5C38F69421E1}"/>
              </a:ext>
            </a:extLst>
          </p:cNvPr>
          <p:cNvSpPr txBox="1"/>
          <p:nvPr/>
        </p:nvSpPr>
        <p:spPr>
          <a:xfrm>
            <a:off x="1948676" y="9190595"/>
            <a:ext cx="94496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レイアウトや環境に応じて収音パターンを切替、柔軟に対応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7E1D8BA-A1F5-87C5-10A3-28D29265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32" y="8397060"/>
            <a:ext cx="743922" cy="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35FA051-3D76-E5C6-81C9-584D25828B28}"/>
              </a:ext>
            </a:extLst>
          </p:cNvPr>
          <p:cNvSpPr txBox="1"/>
          <p:nvPr/>
        </p:nvSpPr>
        <p:spPr>
          <a:xfrm>
            <a:off x="2054874" y="8007970"/>
            <a:ext cx="73223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b="1" dirty="0">
                <a:solidFill>
                  <a:schemeClr val="bg1"/>
                </a:solidFill>
                <a:latin typeface="+mn-ea"/>
              </a:rPr>
              <a:t>RM-TT</a:t>
            </a:r>
            <a:br>
              <a:rPr lang="en-US" altLang="ja-JP" sz="700" dirty="0">
                <a:solidFill>
                  <a:schemeClr val="bg1"/>
                </a:solidFill>
                <a:latin typeface="+mn-ea"/>
              </a:rPr>
            </a:b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有線卓上マイク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05A9900-E376-6A10-8BFC-339FBFCAFE4C}"/>
              </a:ext>
            </a:extLst>
          </p:cNvPr>
          <p:cNvSpPr txBox="1"/>
          <p:nvPr/>
        </p:nvSpPr>
        <p:spPr>
          <a:xfrm>
            <a:off x="48855" y="9192490"/>
            <a:ext cx="952443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レイアウトや人数に合わせて、マイクの種類や台数を選択可能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0D8AC53-8EE2-CF4D-644E-45534D82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8" y="8397892"/>
            <a:ext cx="743922" cy="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29F1CCF-C14F-4566-2074-228B484506BD}"/>
              </a:ext>
            </a:extLst>
          </p:cNvPr>
          <p:cNvSpPr txBox="1"/>
          <p:nvPr/>
        </p:nvSpPr>
        <p:spPr>
          <a:xfrm>
            <a:off x="215169" y="8007971"/>
            <a:ext cx="62318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b="1" dirty="0">
                <a:solidFill>
                  <a:schemeClr val="bg1"/>
                </a:solidFill>
                <a:latin typeface="+mn-ea"/>
              </a:rPr>
              <a:t>RM-W</a:t>
            </a: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無線マイク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BBB785FC-F119-1C52-556C-D3E55C53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54" y="8396163"/>
            <a:ext cx="743922" cy="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874F75-76A9-563B-38F7-3EBC831A71AE}"/>
              </a:ext>
            </a:extLst>
          </p:cNvPr>
          <p:cNvSpPr txBox="1"/>
          <p:nvPr/>
        </p:nvSpPr>
        <p:spPr>
          <a:xfrm>
            <a:off x="4916816" y="8004047"/>
            <a:ext cx="711494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b="1" dirty="0">
                <a:solidFill>
                  <a:schemeClr val="bg1"/>
                </a:solidFill>
                <a:latin typeface="+mn-ea"/>
              </a:rPr>
              <a:t>RM-CR</a:t>
            </a:r>
          </a:p>
          <a:p>
            <a:pPr algn="ctr"/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ADEICA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専用コントローラー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9D77E9-AE99-B4A5-E389-634FDD560EF6}"/>
              </a:ext>
            </a:extLst>
          </p:cNvPr>
          <p:cNvSpPr txBox="1"/>
          <p:nvPr/>
        </p:nvSpPr>
        <p:spPr>
          <a:xfrm>
            <a:off x="4801651" y="9189788"/>
            <a:ext cx="944962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マイクとスピーカーを自動調整、システム全体を最適化する頭脳</a:t>
            </a:r>
          </a:p>
        </p:txBody>
      </p:sp>
      <p:pic>
        <p:nvPicPr>
          <p:cNvPr id="54" name="Picture 14">
            <a:extLst>
              <a:ext uri="{FF2B5EF4-FFF2-40B4-BE49-F238E27FC236}">
                <a16:creationId xmlns:a16="http://schemas.microsoft.com/office/drawing/2014/main" id="{5A65564D-52C5-7C1B-E6A7-3D8638D7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149" y="8396164"/>
            <a:ext cx="743921" cy="74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テキスト ボックス 1053">
            <a:extLst>
              <a:ext uri="{FF2B5EF4-FFF2-40B4-BE49-F238E27FC236}">
                <a16:creationId xmlns:a16="http://schemas.microsoft.com/office/drawing/2014/main" id="{945A808D-8D00-068A-880E-1115C29D4B47}"/>
              </a:ext>
            </a:extLst>
          </p:cNvPr>
          <p:cNvSpPr txBox="1"/>
          <p:nvPr/>
        </p:nvSpPr>
        <p:spPr>
          <a:xfrm>
            <a:off x="2968054" y="8007502"/>
            <a:ext cx="80010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00" b="1" dirty="0">
                <a:solidFill>
                  <a:schemeClr val="bg1"/>
                </a:solidFill>
                <a:latin typeface="+mn-ea"/>
              </a:rPr>
              <a:t>VXL1-16P</a:t>
            </a: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壁掛けスピーカー</a:t>
            </a:r>
          </a:p>
        </p:txBody>
      </p:sp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E87AD4D8-EAFE-45FF-FC53-26B6B38EE5C3}"/>
              </a:ext>
            </a:extLst>
          </p:cNvPr>
          <p:cNvSpPr txBox="1"/>
          <p:nvPr/>
        </p:nvSpPr>
        <p:spPr>
          <a:xfrm>
            <a:off x="2895564" y="9190595"/>
            <a:ext cx="95825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</a:rPr>
              <a:t>小音量でも後方までしっかり届き、大きな会議室でも全席快適</a:t>
            </a:r>
            <a:endParaRPr lang="ja-JP" altLang="en-US" sz="7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93467A8-8C6E-B8C9-63F0-7D18A201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604" y="8394822"/>
            <a:ext cx="743922" cy="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6D69A200-D8E2-65FE-AE1A-EE716A10E337}"/>
              </a:ext>
            </a:extLst>
          </p:cNvPr>
          <p:cNvSpPr txBox="1"/>
          <p:nvPr/>
        </p:nvSpPr>
        <p:spPr>
          <a:xfrm>
            <a:off x="5739433" y="8007970"/>
            <a:ext cx="93925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b="1" dirty="0">
                <a:solidFill>
                  <a:schemeClr val="bg1"/>
                </a:solidFill>
                <a:latin typeface="+mn-ea"/>
              </a:rPr>
              <a:t>SWR2311P-10G</a:t>
            </a:r>
          </a:p>
          <a:p>
            <a:pPr algn="ctr"/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PoE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対応</a:t>
            </a:r>
            <a:endParaRPr lang="en-US" altLang="ja-JP" sz="7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ネットワークスイッチ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B9968016-71F1-1E92-3AA9-C3F1145754AD}"/>
              </a:ext>
            </a:extLst>
          </p:cNvPr>
          <p:cNvSpPr txBox="1"/>
          <p:nvPr/>
        </p:nvSpPr>
        <p:spPr>
          <a:xfrm>
            <a:off x="5740510" y="9192525"/>
            <a:ext cx="95825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ADECIA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機器を</a:t>
            </a:r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LAN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で接続し、同時に電源も供給</a:t>
            </a:r>
          </a:p>
        </p:txBody>
      </p:sp>
      <p:pic>
        <p:nvPicPr>
          <p:cNvPr id="3" name="図 2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368BCBE6-3CB2-2C18-1E16-7311004D37DA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4908" t="38635" r="14545" b="38184"/>
          <a:stretch>
            <a:fillRect/>
          </a:stretch>
        </p:blipFill>
        <p:spPr>
          <a:xfrm>
            <a:off x="5718556" y="202505"/>
            <a:ext cx="964063" cy="23743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E71EB-87E8-FCF6-C206-3C9E910006CE}"/>
              </a:ext>
            </a:extLst>
          </p:cNvPr>
          <p:cNvSpPr/>
          <p:nvPr/>
        </p:nvSpPr>
        <p:spPr>
          <a:xfrm>
            <a:off x="0" y="2885074"/>
            <a:ext cx="6864645" cy="648025"/>
          </a:xfrm>
          <a:prstGeom prst="rect">
            <a:avLst/>
          </a:prstGeom>
          <a:solidFill>
            <a:srgbClr val="00011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20DE9C-E76A-44AC-2EC5-F50533160699}"/>
              </a:ext>
            </a:extLst>
          </p:cNvPr>
          <p:cNvSpPr txBox="1"/>
          <p:nvPr/>
        </p:nvSpPr>
        <p:spPr>
          <a:xfrm>
            <a:off x="65998" y="2887811"/>
            <a:ext cx="67986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110">
                      <a:alpha val="40000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会議室の広さ・参加人数に応じて、最適な機器を自由に組み合わせ</a:t>
            </a:r>
            <a:endParaRPr kumimoji="0" lang="en-US" altLang="ja-JP" sz="16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110">
                    <a:alpha val="40000"/>
                  </a:srgbClr>
                </a:outerShdw>
              </a:effectLst>
              <a:uLnTx/>
              <a:uFillTx/>
              <a:latin typeface="Meiryo UI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110">
                      <a:alpha val="40000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Poly Studio G9 Plus × </a:t>
            </a:r>
            <a:r>
              <a:rPr kumimoji="0" lang="ja-JP" alt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110">
                      <a:alpha val="40000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ヤマハ </a:t>
            </a:r>
            <a:r>
              <a:rPr kumimoji="0" lang="en-US" altLang="ja-JP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110">
                      <a:alpha val="40000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ADECIA</a:t>
            </a:r>
            <a:r>
              <a:rPr kumimoji="0" lang="ja-JP" altLang="en-US" sz="16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110">
                      <a:alpha val="40000"/>
                    </a:srgbClr>
                  </a:outerShdw>
                </a:effectLst>
                <a:uLnTx/>
                <a:uFillTx/>
                <a:latin typeface="Meiryo UI"/>
                <a:ea typeface="Meiryo UI"/>
                <a:cs typeface="+mn-cs"/>
              </a:rPr>
              <a:t>で実現する、快適な遠隔会議空間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99C939-B43E-0589-576F-31AE127DE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15" y="8397060"/>
            <a:ext cx="743922" cy="7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58096B-4D9C-0FF1-B842-4C6E63F418BF}"/>
              </a:ext>
            </a:extLst>
          </p:cNvPr>
          <p:cNvSpPr txBox="1"/>
          <p:nvPr/>
        </p:nvSpPr>
        <p:spPr>
          <a:xfrm>
            <a:off x="1204165" y="8007970"/>
            <a:ext cx="58364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700" b="1" dirty="0">
                <a:solidFill>
                  <a:schemeClr val="bg1"/>
                </a:solidFill>
                <a:latin typeface="+mn-ea"/>
              </a:rPr>
              <a:t>RM-CG</a:t>
            </a:r>
            <a:br>
              <a:rPr lang="vi-VN" altLang="ja-JP" sz="700" dirty="0">
                <a:solidFill>
                  <a:schemeClr val="bg1"/>
                </a:solidFill>
                <a:latin typeface="+mn-ea"/>
              </a:rPr>
            </a:b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天井マイク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F21DBCF-F9B0-DBD2-B910-493035415C63}"/>
              </a:ext>
            </a:extLst>
          </p:cNvPr>
          <p:cNvSpPr txBox="1"/>
          <p:nvPr/>
        </p:nvSpPr>
        <p:spPr>
          <a:xfrm>
            <a:off x="997296" y="9191658"/>
            <a:ext cx="952443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Noto Sans" panose="020B0502040504020204" pitchFamily="34" charset="0"/>
              </a:rPr>
              <a:t>マイクを机上に置かず、スマートな会議空間を実現</a:t>
            </a:r>
            <a:endParaRPr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A224C4-9BB1-6FB5-4FA5-978DB21D24FD}"/>
              </a:ext>
            </a:extLst>
          </p:cNvPr>
          <p:cNvSpPr txBox="1"/>
          <p:nvPr/>
        </p:nvSpPr>
        <p:spPr>
          <a:xfrm>
            <a:off x="3959054" y="8007970"/>
            <a:ext cx="71149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700" b="1" dirty="0">
                <a:solidFill>
                  <a:schemeClr val="bg1"/>
                </a:solidFill>
                <a:latin typeface="+mn-ea"/>
              </a:rPr>
              <a:t>VXC2P</a:t>
            </a:r>
            <a:endParaRPr lang="en-US" altLang="ja-JP" sz="700" b="1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天井スピーカー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7ECE5-F762-7906-34D3-21AA1E7FECB8}"/>
              </a:ext>
            </a:extLst>
          </p:cNvPr>
          <p:cNvSpPr txBox="1"/>
          <p:nvPr/>
        </p:nvSpPr>
        <p:spPr>
          <a:xfrm>
            <a:off x="3842401" y="9189788"/>
            <a:ext cx="944961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広がる指向性と高音質で、自然で聴きやすい音を提供</a:t>
            </a:r>
          </a:p>
        </p:txBody>
      </p:sp>
      <p:pic>
        <p:nvPicPr>
          <p:cNvPr id="1026" name="Picture 2" descr="Yamaha VXC2P">
            <a:extLst>
              <a:ext uri="{FF2B5EF4-FFF2-40B4-BE49-F238E27FC236}">
                <a16:creationId xmlns:a16="http://schemas.microsoft.com/office/drawing/2014/main" id="{2AD6C394-393C-3015-485D-C63C06C1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47" y="8396164"/>
            <a:ext cx="743921" cy="74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9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DF4608F8-9C21-28CC-8747-90B5838E3A91}"/>
              </a:ext>
            </a:extLst>
          </p:cNvPr>
          <p:cNvSpPr/>
          <p:nvPr/>
        </p:nvSpPr>
        <p:spPr>
          <a:xfrm>
            <a:off x="3371619" y="835885"/>
            <a:ext cx="3335642" cy="228972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62469-3B36-5456-6D61-9744DB49527C}"/>
              </a:ext>
            </a:extLst>
          </p:cNvPr>
          <p:cNvSpPr txBox="1"/>
          <p:nvPr/>
        </p:nvSpPr>
        <p:spPr>
          <a:xfrm>
            <a:off x="-14267" y="0"/>
            <a:ext cx="688518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>
                <a:latin typeface="+mn-ea"/>
              </a:rPr>
              <a:t>Poly Studio G9 Plus × </a:t>
            </a:r>
            <a:r>
              <a:rPr kumimoji="1" lang="ja-JP" altLang="en-US">
                <a:latin typeface="+mn-ea"/>
              </a:rPr>
              <a:t>ヤマハ</a:t>
            </a:r>
            <a:r>
              <a:rPr kumimoji="1" lang="en-US" altLang="ja-JP">
                <a:latin typeface="+mn-ea"/>
              </a:rPr>
              <a:t> ADECIA</a:t>
            </a:r>
            <a:r>
              <a:rPr kumimoji="1" lang="ja-JP" altLang="en-US">
                <a:latin typeface="+mn-ea"/>
              </a:rPr>
              <a:t>連携のメリット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554DD8-0460-8B5B-9B85-9713E4CBD32D}"/>
              </a:ext>
            </a:extLst>
          </p:cNvPr>
          <p:cNvSpPr/>
          <p:nvPr/>
        </p:nvSpPr>
        <p:spPr>
          <a:xfrm>
            <a:off x="-14266" y="3366740"/>
            <a:ext cx="6883830" cy="321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>
                <a:latin typeface="+mn-ea"/>
              </a:rPr>
              <a:t>Poly Studio G9 Plus × </a:t>
            </a:r>
            <a:r>
              <a:rPr kumimoji="1" lang="ja-JP" altLang="en-US" sz="1200">
                <a:latin typeface="+mn-ea"/>
              </a:rPr>
              <a:t>ヤマハ</a:t>
            </a:r>
            <a:r>
              <a:rPr kumimoji="1" lang="en-US" altLang="ja-JP" sz="1200">
                <a:latin typeface="+mn-ea"/>
              </a:rPr>
              <a:t> ADECIA</a:t>
            </a:r>
            <a:r>
              <a:rPr kumimoji="1" lang="ja-JP" altLang="en-US" sz="1200">
                <a:latin typeface="+mn-ea"/>
              </a:rPr>
              <a:t>連携の構成例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849991-6DCD-59EA-E6FD-D4CF4D9E95B2}"/>
              </a:ext>
            </a:extLst>
          </p:cNvPr>
          <p:cNvSpPr/>
          <p:nvPr/>
        </p:nvSpPr>
        <p:spPr>
          <a:xfrm>
            <a:off x="0" y="9328636"/>
            <a:ext cx="6858000" cy="577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D600857-D04C-0810-02CB-BA85A6D77932}"/>
              </a:ext>
            </a:extLst>
          </p:cNvPr>
          <p:cNvCxnSpPr>
            <a:cxnSpLocks/>
          </p:cNvCxnSpPr>
          <p:nvPr/>
        </p:nvCxnSpPr>
        <p:spPr>
          <a:xfrm>
            <a:off x="163654" y="6512987"/>
            <a:ext cx="6544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10">
            <a:extLst>
              <a:ext uri="{FF2B5EF4-FFF2-40B4-BE49-F238E27FC236}">
                <a16:creationId xmlns:a16="http://schemas.microsoft.com/office/drawing/2014/main" id="{FD6D4609-1EFD-47E0-EA8F-56C0D85F7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t="29995" r="18470" b="30791"/>
          <a:stretch/>
        </p:blipFill>
        <p:spPr>
          <a:xfrm>
            <a:off x="4351575" y="9402277"/>
            <a:ext cx="1216243" cy="42375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4D23E9F-3CBF-8FDF-1EA1-4EBB59F3ADC1}"/>
              </a:ext>
            </a:extLst>
          </p:cNvPr>
          <p:cNvSpPr txBox="1"/>
          <p:nvPr/>
        </p:nvSpPr>
        <p:spPr>
          <a:xfrm>
            <a:off x="748470" y="9333717"/>
            <a:ext cx="2362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700" dirty="0"/>
              <a:t>お問い合わせはこちら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E4C9694-0382-8A04-A828-18EF8DEE8ACC}"/>
              </a:ext>
            </a:extLst>
          </p:cNvPr>
          <p:cNvSpPr txBox="1"/>
          <p:nvPr/>
        </p:nvSpPr>
        <p:spPr>
          <a:xfrm>
            <a:off x="748470" y="9475656"/>
            <a:ext cx="236220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kumimoji="1" lang="vi-VN" sz="1000" dirty="0">
                <a:ea typeface="+mn-lt"/>
                <a:cs typeface="+mn-lt"/>
              </a:rPr>
              <a:t>Polypartnerjp</a:t>
            </a:r>
            <a:r>
              <a:rPr kumimoji="1" lang="vi-VN" altLang="ja-JP" sz="1000" dirty="0">
                <a:ea typeface="+mn-lt"/>
                <a:cs typeface="+mn-lt"/>
              </a:rPr>
              <a:t>@</a:t>
            </a:r>
            <a:r>
              <a:rPr kumimoji="1" lang="vi-VN" sz="1000" dirty="0">
                <a:ea typeface="+mn-lt"/>
                <a:cs typeface="+mn-lt"/>
              </a:rPr>
              <a:t>hp.com</a:t>
            </a:r>
            <a:br>
              <a:rPr kumimoji="1" lang="en-US" sz="1000" dirty="0">
                <a:ea typeface="+mn-lt"/>
                <a:cs typeface="+mn-lt"/>
              </a:rPr>
            </a:br>
            <a:endParaRPr lang="en-US" sz="1200" dirty="0">
              <a:ea typeface="+mn-lt"/>
              <a:cs typeface="+mn-lt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28310C1-B5A5-8B0B-7FF9-76A0B1D33420}"/>
              </a:ext>
            </a:extLst>
          </p:cNvPr>
          <p:cNvSpPr txBox="1"/>
          <p:nvPr/>
        </p:nvSpPr>
        <p:spPr>
          <a:xfrm>
            <a:off x="748470" y="9708881"/>
            <a:ext cx="23622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500" dirty="0">
                <a:latin typeface="+mn-ea"/>
              </a:rPr>
              <a:t>制作日：</a:t>
            </a:r>
            <a:r>
              <a:rPr kumimoji="1" lang="en-US" altLang="ja-JP" sz="500" dirty="0">
                <a:latin typeface="+mn-ea"/>
              </a:rPr>
              <a:t>2025</a:t>
            </a:r>
            <a:r>
              <a:rPr kumimoji="1" lang="ja-JP" altLang="en-US" sz="500" dirty="0">
                <a:latin typeface="+mn-ea"/>
              </a:rPr>
              <a:t>年</a:t>
            </a:r>
            <a:r>
              <a:rPr kumimoji="1" lang="en-US" altLang="ja-JP" sz="500" dirty="0">
                <a:latin typeface="+mn-ea"/>
              </a:rPr>
              <a:t>9</a:t>
            </a:r>
            <a:r>
              <a:rPr kumimoji="1" lang="ja-JP" altLang="en-US" sz="500" dirty="0">
                <a:latin typeface="+mn-ea"/>
              </a:rPr>
              <a:t>月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3F385E0-81F9-025E-E14A-18E0B9D8E94B}"/>
              </a:ext>
            </a:extLst>
          </p:cNvPr>
          <p:cNvSpPr/>
          <p:nvPr/>
        </p:nvSpPr>
        <p:spPr>
          <a:xfrm>
            <a:off x="1079500" y="5702628"/>
            <a:ext cx="87193" cy="871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500"/>
              <a:t>7</a:t>
            </a:r>
            <a:endParaRPr kumimoji="1" lang="ja-JP" altLang="en-US" sz="50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8FC9863E-E29A-67C7-BA89-29CD45D571E6}"/>
              </a:ext>
            </a:extLst>
          </p:cNvPr>
          <p:cNvSpPr/>
          <p:nvPr/>
        </p:nvSpPr>
        <p:spPr>
          <a:xfrm>
            <a:off x="1096843" y="8728855"/>
            <a:ext cx="87193" cy="871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vi-VN" altLang="ja-JP" sz="500"/>
              <a:t>7</a:t>
            </a:r>
            <a:endParaRPr kumimoji="1" lang="ja-JP" altLang="en-US" sz="5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379782-7E64-F508-F3A7-BCD0AF2431C0}"/>
              </a:ext>
            </a:extLst>
          </p:cNvPr>
          <p:cNvSpPr txBox="1"/>
          <p:nvPr/>
        </p:nvSpPr>
        <p:spPr>
          <a:xfrm>
            <a:off x="3626176" y="6738154"/>
            <a:ext cx="3180726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+mn-ea"/>
              </a:rPr>
              <a:t>「天井マイク」を使った遠隔会議室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D41277-76C8-562B-8565-2A422A6F3C60}"/>
              </a:ext>
            </a:extLst>
          </p:cNvPr>
          <p:cNvSpPr txBox="1"/>
          <p:nvPr/>
        </p:nvSpPr>
        <p:spPr>
          <a:xfrm>
            <a:off x="3626173" y="3906965"/>
            <a:ext cx="3082440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800" b="1" dirty="0">
                <a:solidFill>
                  <a:schemeClr val="bg1"/>
                </a:solidFill>
              </a:rPr>
              <a:t>「無線マイク」を使った遠隔会議室</a:t>
            </a:r>
          </a:p>
        </p:txBody>
      </p: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2435CED5-E7AA-909B-A360-3DF858EA4001}"/>
              </a:ext>
            </a:extLst>
          </p:cNvPr>
          <p:cNvGrpSpPr/>
          <p:nvPr/>
        </p:nvGrpSpPr>
        <p:grpSpPr>
          <a:xfrm>
            <a:off x="3626175" y="7186794"/>
            <a:ext cx="3616247" cy="1665171"/>
            <a:chOff x="3765874" y="4344353"/>
            <a:chExt cx="3616249" cy="1665171"/>
          </a:xfrm>
        </p:grpSpPr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7318E24D-749D-193A-53B7-E6AB397E57CD}"/>
                </a:ext>
              </a:extLst>
            </p:cNvPr>
            <p:cNvGrpSpPr/>
            <p:nvPr/>
          </p:nvGrpSpPr>
          <p:grpSpPr>
            <a:xfrm>
              <a:off x="3765874" y="4363928"/>
              <a:ext cx="171125" cy="1616711"/>
              <a:chOff x="3765875" y="4427655"/>
              <a:chExt cx="171125" cy="1616711"/>
            </a:xfrm>
          </p:grpSpPr>
          <p:sp>
            <p:nvSpPr>
              <p:cNvPr id="40" name="楕円 39">
                <a:extLst>
                  <a:ext uri="{FF2B5EF4-FFF2-40B4-BE49-F238E27FC236}">
                    <a16:creationId xmlns:a16="http://schemas.microsoft.com/office/drawing/2014/main" id="{71A70050-D4B8-204A-2550-4C5A8A163CFA}"/>
                  </a:ext>
                </a:extLst>
              </p:cNvPr>
              <p:cNvSpPr/>
              <p:nvPr/>
            </p:nvSpPr>
            <p:spPr>
              <a:xfrm>
                <a:off x="3765875" y="4427655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00"/>
                  <a:t>１</a:t>
                </a:r>
              </a:p>
            </p:txBody>
          </p:sp>
          <p:sp>
            <p:nvSpPr>
              <p:cNvPr id="42" name="楕円 41">
                <a:extLst>
                  <a:ext uri="{FF2B5EF4-FFF2-40B4-BE49-F238E27FC236}">
                    <a16:creationId xmlns:a16="http://schemas.microsoft.com/office/drawing/2014/main" id="{64679637-411C-7B4D-B20A-A179F8EBC4DB}"/>
                  </a:ext>
                </a:extLst>
              </p:cNvPr>
              <p:cNvSpPr/>
              <p:nvPr/>
            </p:nvSpPr>
            <p:spPr>
              <a:xfrm>
                <a:off x="3765875" y="4902148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3</a:t>
                </a:r>
                <a:endParaRPr kumimoji="1" lang="ja-JP" altLang="en-US" sz="1000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07187C3B-1257-4F02-7039-DCC1098F3230}"/>
                  </a:ext>
                </a:extLst>
              </p:cNvPr>
              <p:cNvSpPr/>
              <p:nvPr/>
            </p:nvSpPr>
            <p:spPr>
              <a:xfrm>
                <a:off x="3765875" y="5143609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4</a:t>
                </a:r>
                <a:endParaRPr kumimoji="1" lang="ja-JP" altLang="en-US" sz="1000"/>
              </a:p>
            </p:txBody>
          </p:sp>
          <p:sp>
            <p:nvSpPr>
              <p:cNvPr id="44" name="楕円 43">
                <a:extLst>
                  <a:ext uri="{FF2B5EF4-FFF2-40B4-BE49-F238E27FC236}">
                    <a16:creationId xmlns:a16="http://schemas.microsoft.com/office/drawing/2014/main" id="{49D925C2-C4D7-723F-EF4D-90175D5A48B0}"/>
                  </a:ext>
                </a:extLst>
              </p:cNvPr>
              <p:cNvSpPr/>
              <p:nvPr/>
            </p:nvSpPr>
            <p:spPr>
              <a:xfrm>
                <a:off x="3765875" y="5387739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5</a:t>
                </a:r>
                <a:endParaRPr kumimoji="1" lang="ja-JP" altLang="en-US" sz="1000"/>
              </a:p>
            </p:txBody>
          </p:sp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1A7AE826-F511-F273-80F1-4DFA8ED9B06D}"/>
                  </a:ext>
                </a:extLst>
              </p:cNvPr>
              <p:cNvSpPr/>
              <p:nvPr/>
            </p:nvSpPr>
            <p:spPr>
              <a:xfrm>
                <a:off x="3765875" y="5630490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6</a:t>
                </a:r>
                <a:endParaRPr kumimoji="1" lang="ja-JP" altLang="en-US" sz="1000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514C35CF-707B-1477-B0A1-0317A711D147}"/>
                  </a:ext>
                </a:extLst>
              </p:cNvPr>
              <p:cNvSpPr/>
              <p:nvPr/>
            </p:nvSpPr>
            <p:spPr>
              <a:xfrm>
                <a:off x="3765875" y="5873241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7</a:t>
                </a:r>
                <a:endParaRPr kumimoji="1" lang="ja-JP" altLang="en-US" sz="1000"/>
              </a:p>
            </p:txBody>
          </p:sp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C0D790FF-FBA9-996A-A436-EAE35B65CFEC}"/>
                  </a:ext>
                </a:extLst>
              </p:cNvPr>
              <p:cNvSpPr/>
              <p:nvPr/>
            </p:nvSpPr>
            <p:spPr>
              <a:xfrm>
                <a:off x="3765875" y="4669116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1000"/>
                  <a:t>2</a:t>
                </a:r>
                <a:endParaRPr kumimoji="1" lang="ja-JP" altLang="en-US" sz="1000"/>
              </a:p>
            </p:txBody>
          </p:sp>
        </p:grp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00EDC5BF-F6E5-4CC6-3523-BC8E7E6A783E}"/>
                </a:ext>
              </a:extLst>
            </p:cNvPr>
            <p:cNvGrpSpPr/>
            <p:nvPr/>
          </p:nvGrpSpPr>
          <p:grpSpPr>
            <a:xfrm>
              <a:off x="3924389" y="4344353"/>
              <a:ext cx="3457734" cy="1665171"/>
              <a:chOff x="3924389" y="4344353"/>
              <a:chExt cx="3457734" cy="1665171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08D320C1-7E50-5476-9D4A-5A6C8C6EBF2C}"/>
                  </a:ext>
                </a:extLst>
              </p:cNvPr>
              <p:cNvSpPr txBox="1"/>
              <p:nvPr/>
            </p:nvSpPr>
            <p:spPr>
              <a:xfrm>
                <a:off x="3937000" y="4344353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シーリングアレイマイクロフォン </a:t>
                </a:r>
                <a:r>
                  <a:rPr lang="ja-JP" altLang="en-US" sz="1000" dirty="0">
                    <a:solidFill>
                      <a:srgbClr val="7030A0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M</a:t>
                </a:r>
                <a:r>
                  <a:rPr lang="ja-JP" altLang="en-US" sz="1000" dirty="0">
                    <a:solidFill>
                      <a:srgbClr val="7030A0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-CG</a:t>
                </a:r>
                <a:endParaRPr lang="ja-JP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2DF72D9-935F-D194-1D6F-92FD8B8C3576}"/>
                  </a:ext>
                </a:extLst>
              </p:cNvPr>
              <p:cNvSpPr txBox="1"/>
              <p:nvPr/>
            </p:nvSpPr>
            <p:spPr>
              <a:xfrm>
                <a:off x="3937001" y="4569520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遠隔会議用プロセッサー</a:t>
                </a:r>
                <a:r>
                  <a:rPr lang="vi-VN" altLang="ja-JP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RM-CR</a:t>
                </a:r>
                <a:endParaRPr lang="ja-JP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72BA77E-CE24-EAA5-50F0-D987A86311D5}"/>
                  </a:ext>
                </a:extLst>
              </p:cNvPr>
              <p:cNvSpPr txBox="1"/>
              <p:nvPr/>
            </p:nvSpPr>
            <p:spPr>
              <a:xfrm>
                <a:off x="3936999" y="4808707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</a:rPr>
                  <a:t>Dante/PoE</a:t>
                </a:r>
                <a:r>
                  <a:rPr lang="ja-JP" altLang="en-US" sz="1000" dirty="0">
                    <a:solidFill>
                      <a:schemeClr val="bg1"/>
                    </a:solidFill>
                    <a:latin typeface="+mn-ea"/>
                  </a:rPr>
                  <a:t>対応ラインアレイスピーカー </a:t>
                </a:r>
                <a:r>
                  <a:rPr lang="en-US" altLang="ja-JP" sz="1000" dirty="0">
                    <a:solidFill>
                      <a:srgbClr val="7030A0"/>
                    </a:solidFill>
                    <a:latin typeface="+mn-ea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VXL1B-16P</a:t>
                </a:r>
                <a:endParaRPr lang="ja-JP" altLang="en-US" sz="1000" dirty="0">
                  <a:solidFill>
                    <a:srgbClr val="7030A0"/>
                  </a:solidFill>
                  <a:latin typeface="+mn-ea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9B6BD244-7E9B-ED5B-10F7-18734D888D35}"/>
                  </a:ext>
                </a:extLst>
              </p:cNvPr>
              <p:cNvSpPr txBox="1"/>
              <p:nvPr/>
            </p:nvSpPr>
            <p:spPr>
              <a:xfrm>
                <a:off x="3937000" y="5039214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インテリジェント</a:t>
                </a:r>
                <a:r>
                  <a:rPr lang="en-US" altLang="ja-JP" sz="1000" dirty="0">
                    <a:solidFill>
                      <a:schemeClr val="bg1"/>
                    </a:solidFill>
                  </a:rPr>
                  <a:t>L2</a:t>
                </a:r>
                <a:r>
                  <a:rPr lang="ja-JP" alt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000" dirty="0">
                    <a:solidFill>
                      <a:schemeClr val="bg1"/>
                    </a:solidFill>
                  </a:rPr>
                  <a:t>PoE</a:t>
                </a:r>
                <a:r>
                  <a:rPr lang="ja-JP" altLang="en-US" sz="1000" dirty="0">
                    <a:solidFill>
                      <a:schemeClr val="bg1"/>
                    </a:solidFill>
                  </a:rPr>
                  <a:t>スイッチ 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SWR2311P-10G</a:t>
                </a:r>
                <a:endParaRPr lang="ja-JP" altLang="en-US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D590F083-B692-A19F-F7EB-43808A75E6FA}"/>
                  </a:ext>
                </a:extLst>
              </p:cNvPr>
              <p:cNvSpPr txBox="1"/>
              <p:nvPr/>
            </p:nvSpPr>
            <p:spPr>
              <a:xfrm>
                <a:off x="3937000" y="5254728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+mn-ea"/>
                  </a:rPr>
                  <a:t>Poly E60またはE70</a:t>
                </a:r>
                <a:r>
                  <a:rPr lang="ja-JP" altLang="en-US" sz="1000" dirty="0">
                    <a:solidFill>
                      <a:schemeClr val="bg1"/>
                    </a:solidFill>
                    <a:latin typeface="+mn-ea"/>
                  </a:rPr>
                  <a:t>カメラ</a:t>
                </a:r>
                <a:endParaRPr lang="en-US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BC64C3E8-7D62-C5D3-BC97-FB98CF25D99B}"/>
                  </a:ext>
                </a:extLst>
              </p:cNvPr>
              <p:cNvSpPr txBox="1"/>
              <p:nvPr/>
            </p:nvSpPr>
            <p:spPr>
              <a:xfrm>
                <a:off x="3924389" y="5524340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</a:rPr>
                  <a:t>Poly TC10 </a:t>
                </a:r>
                <a:r>
                  <a:rPr lang="ja-JP" altLang="en-US" sz="1000" dirty="0">
                    <a:solidFill>
                      <a:schemeClr val="bg1"/>
                    </a:solidFill>
                    <a:latin typeface="+mn-ea"/>
                  </a:rPr>
                  <a:t>タッチコントローラー</a:t>
                </a:r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87E9C4C9-9BA7-277E-711F-801FD972EDB4}"/>
                  </a:ext>
                </a:extLst>
              </p:cNvPr>
              <p:cNvSpPr txBox="1"/>
              <p:nvPr/>
            </p:nvSpPr>
            <p:spPr>
              <a:xfrm>
                <a:off x="3940423" y="5763303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</a:rPr>
                  <a:t>Poly Studio G9 Plus</a:t>
                </a:r>
                <a:endParaRPr lang="ja-JP" altLang="en-US" sz="10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A5D144F6-F002-5E41-FBD5-8361602563FE}"/>
              </a:ext>
            </a:extLst>
          </p:cNvPr>
          <p:cNvGrpSpPr/>
          <p:nvPr/>
        </p:nvGrpSpPr>
        <p:grpSpPr>
          <a:xfrm>
            <a:off x="3626172" y="4338670"/>
            <a:ext cx="3636921" cy="1893768"/>
            <a:chOff x="3765875" y="7236603"/>
            <a:chExt cx="3636921" cy="1893768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19CEDC39-BBBB-5DBE-A479-C18F0BB7C7C0}"/>
                </a:ext>
              </a:extLst>
            </p:cNvPr>
            <p:cNvGrpSpPr/>
            <p:nvPr/>
          </p:nvGrpSpPr>
          <p:grpSpPr>
            <a:xfrm>
              <a:off x="3765875" y="7236603"/>
              <a:ext cx="174552" cy="1862932"/>
              <a:chOff x="3765875" y="4427655"/>
              <a:chExt cx="174552" cy="1862932"/>
            </a:xfrm>
          </p:grpSpPr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1C5369E9-F5D7-CC7B-7720-92D682C76E68}"/>
                  </a:ext>
                </a:extLst>
              </p:cNvPr>
              <p:cNvSpPr/>
              <p:nvPr/>
            </p:nvSpPr>
            <p:spPr>
              <a:xfrm>
                <a:off x="3765875" y="4427655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800"/>
                  <a:t>１</a:t>
                </a:r>
              </a:p>
            </p:txBody>
          </p:sp>
          <p:sp>
            <p:nvSpPr>
              <p:cNvPr id="61" name="楕円 60">
                <a:extLst>
                  <a:ext uri="{FF2B5EF4-FFF2-40B4-BE49-F238E27FC236}">
                    <a16:creationId xmlns:a16="http://schemas.microsoft.com/office/drawing/2014/main" id="{F1515D53-56F5-C40C-8A9C-127CEDDFD7D0}"/>
                  </a:ext>
                </a:extLst>
              </p:cNvPr>
              <p:cNvSpPr/>
              <p:nvPr/>
            </p:nvSpPr>
            <p:spPr>
              <a:xfrm>
                <a:off x="3765875" y="4902148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3</a:t>
                </a:r>
                <a:endParaRPr kumimoji="1" lang="ja-JP" altLang="en-US" sz="800"/>
              </a:p>
            </p:txBody>
          </p:sp>
          <p:sp>
            <p:nvSpPr>
              <p:cNvPr id="62" name="楕円 61">
                <a:extLst>
                  <a:ext uri="{FF2B5EF4-FFF2-40B4-BE49-F238E27FC236}">
                    <a16:creationId xmlns:a16="http://schemas.microsoft.com/office/drawing/2014/main" id="{1C4824D4-E57C-0676-AB52-B7BA45FA2F29}"/>
                  </a:ext>
                </a:extLst>
              </p:cNvPr>
              <p:cNvSpPr/>
              <p:nvPr/>
            </p:nvSpPr>
            <p:spPr>
              <a:xfrm>
                <a:off x="3765875" y="5143609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4</a:t>
                </a:r>
                <a:endParaRPr kumimoji="1" lang="ja-JP" altLang="en-US" sz="800"/>
              </a:p>
            </p:txBody>
          </p:sp>
          <p:sp>
            <p:nvSpPr>
              <p:cNvPr id="63" name="楕円 62">
                <a:extLst>
                  <a:ext uri="{FF2B5EF4-FFF2-40B4-BE49-F238E27FC236}">
                    <a16:creationId xmlns:a16="http://schemas.microsoft.com/office/drawing/2014/main" id="{EE94E3D0-1916-449B-72F6-7D21C777CD81}"/>
                  </a:ext>
                </a:extLst>
              </p:cNvPr>
              <p:cNvSpPr/>
              <p:nvPr/>
            </p:nvSpPr>
            <p:spPr>
              <a:xfrm>
                <a:off x="3765875" y="5387739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5</a:t>
                </a:r>
                <a:endParaRPr kumimoji="1" lang="ja-JP" altLang="en-US" sz="800"/>
              </a:p>
            </p:txBody>
          </p:sp>
          <p:sp>
            <p:nvSpPr>
              <p:cNvPr id="64" name="楕円 63">
                <a:extLst>
                  <a:ext uri="{FF2B5EF4-FFF2-40B4-BE49-F238E27FC236}">
                    <a16:creationId xmlns:a16="http://schemas.microsoft.com/office/drawing/2014/main" id="{6E25F8C6-8F84-EB9E-C8CA-5BEA9CFA9699}"/>
                  </a:ext>
                </a:extLst>
              </p:cNvPr>
              <p:cNvSpPr/>
              <p:nvPr/>
            </p:nvSpPr>
            <p:spPr>
              <a:xfrm>
                <a:off x="3765875" y="5630490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6</a:t>
                </a:r>
                <a:endParaRPr kumimoji="1" lang="ja-JP" altLang="en-US" sz="800"/>
              </a:p>
            </p:txBody>
          </p:sp>
          <p:sp>
            <p:nvSpPr>
              <p:cNvPr id="65" name="楕円 64">
                <a:extLst>
                  <a:ext uri="{FF2B5EF4-FFF2-40B4-BE49-F238E27FC236}">
                    <a16:creationId xmlns:a16="http://schemas.microsoft.com/office/drawing/2014/main" id="{3440FA06-B249-503F-F59E-D36775481D06}"/>
                  </a:ext>
                </a:extLst>
              </p:cNvPr>
              <p:cNvSpPr/>
              <p:nvPr/>
            </p:nvSpPr>
            <p:spPr>
              <a:xfrm>
                <a:off x="3765875" y="5873241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7</a:t>
                </a:r>
                <a:endParaRPr kumimoji="1" lang="ja-JP" altLang="en-US" sz="800"/>
              </a:p>
            </p:txBody>
          </p:sp>
          <p:sp>
            <p:nvSpPr>
              <p:cNvPr id="66" name="楕円 65">
                <a:extLst>
                  <a:ext uri="{FF2B5EF4-FFF2-40B4-BE49-F238E27FC236}">
                    <a16:creationId xmlns:a16="http://schemas.microsoft.com/office/drawing/2014/main" id="{CFDCDE13-8130-D97A-C1ED-937E8E3D3BDA}"/>
                  </a:ext>
                </a:extLst>
              </p:cNvPr>
              <p:cNvSpPr/>
              <p:nvPr/>
            </p:nvSpPr>
            <p:spPr>
              <a:xfrm>
                <a:off x="3765875" y="4669116"/>
                <a:ext cx="171125" cy="171125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2</a:t>
                </a:r>
                <a:endParaRPr kumimoji="1" lang="ja-JP" altLang="en-US" sz="800"/>
              </a:p>
            </p:txBody>
          </p:sp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B35D9600-761C-F9CE-8BA8-A17E45026B07}"/>
                  </a:ext>
                </a:extLst>
              </p:cNvPr>
              <p:cNvSpPr/>
              <p:nvPr/>
            </p:nvSpPr>
            <p:spPr>
              <a:xfrm>
                <a:off x="3769302" y="6119462"/>
                <a:ext cx="171125" cy="171125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vi-VN" altLang="ja-JP" sz="800"/>
                  <a:t>8</a:t>
                </a:r>
                <a:endParaRPr kumimoji="1" lang="ja-JP" altLang="en-US" sz="800"/>
              </a:p>
            </p:txBody>
          </p:sp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D2187049-C8E5-CD37-9448-CBB6FD0FBEA8}"/>
                </a:ext>
              </a:extLst>
            </p:cNvPr>
            <p:cNvGrpSpPr/>
            <p:nvPr/>
          </p:nvGrpSpPr>
          <p:grpSpPr>
            <a:xfrm>
              <a:off x="3924393" y="7436301"/>
              <a:ext cx="3478403" cy="1694070"/>
              <a:chOff x="3924393" y="7436301"/>
              <a:chExt cx="3478403" cy="1694070"/>
            </a:xfrm>
          </p:grpSpPr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E4D00C1-0BA6-C9FC-7446-A22DAEEC4E99}"/>
                  </a:ext>
                </a:extLst>
              </p:cNvPr>
              <p:cNvSpPr txBox="1"/>
              <p:nvPr/>
            </p:nvSpPr>
            <p:spPr>
              <a:xfrm>
                <a:off x="3924393" y="7436301"/>
                <a:ext cx="292257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ワイヤレスグースネックマイクロフォン</a:t>
                </a:r>
                <a:r>
                  <a:rPr lang="vi-VN" altLang="ja-JP" sz="1000" dirty="0">
                    <a:solidFill>
                      <a:schemeClr val="bg1"/>
                    </a:solidFill>
                  </a:rPr>
                  <a:t> </a:t>
                </a:r>
                <a:r>
                  <a:rPr lang="vi-VN" altLang="ja-JP" sz="1000" dirty="0">
                    <a:solidFill>
                      <a:srgbClr val="7030A0"/>
                    </a:solidFill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RM-WGL</a:t>
                </a:r>
                <a:r>
                  <a:rPr lang="vi-VN" altLang="ja-JP" sz="1000" dirty="0">
                    <a:solidFill>
                      <a:schemeClr val="bg1"/>
                    </a:solidFill>
                  </a:rPr>
                  <a:t> </a:t>
                </a:r>
                <a:endParaRPr lang="en-US" altLang="ja-JP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E646F0FD-CBA0-179E-144B-8B0AC5C830AE}"/>
                  </a:ext>
                </a:extLst>
              </p:cNvPr>
              <p:cNvSpPr txBox="1"/>
              <p:nvPr/>
            </p:nvSpPr>
            <p:spPr>
              <a:xfrm>
                <a:off x="3937001" y="7908481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</a:rPr>
                  <a:t>Dante/PoE</a:t>
                </a:r>
                <a:r>
                  <a:rPr lang="ja-JP" altLang="en-US" sz="1000" dirty="0">
                    <a:solidFill>
                      <a:schemeClr val="bg1"/>
                    </a:solidFill>
                  </a:rPr>
                  <a:t>対応ラインアレイスピーカー 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VXL1B-16P</a:t>
                </a:r>
                <a:endParaRPr lang="en-US" altLang="ja-JP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4C796671-EAA5-D7EF-17EA-F8D37CD64683}"/>
                  </a:ext>
                </a:extLst>
              </p:cNvPr>
              <p:cNvSpPr txBox="1"/>
              <p:nvPr/>
            </p:nvSpPr>
            <p:spPr>
              <a:xfrm>
                <a:off x="3937001" y="8405014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  <a:cs typeface="Arial"/>
                  </a:rPr>
                  <a:t>Poly E60またはE70カメラ</a:t>
                </a: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C8AB5178-A579-2490-A757-E57142F2D4A5}"/>
                  </a:ext>
                </a:extLst>
              </p:cNvPr>
              <p:cNvSpPr txBox="1"/>
              <p:nvPr/>
            </p:nvSpPr>
            <p:spPr>
              <a:xfrm>
                <a:off x="3937000" y="8622216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</a:rPr>
                  <a:t>Poly TC10 </a:t>
                </a:r>
                <a:r>
                  <a:rPr lang="ja-JP" altLang="en-US" sz="1000" dirty="0">
                    <a:solidFill>
                      <a:schemeClr val="bg1"/>
                    </a:solidFill>
                    <a:latin typeface="+mn-ea"/>
                  </a:rPr>
                  <a:t>タッチコントローラー</a:t>
                </a: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D14BE36-6F77-F405-FB38-37277A4FB2D3}"/>
                  </a:ext>
                </a:extLst>
              </p:cNvPr>
              <p:cNvSpPr txBox="1"/>
              <p:nvPr/>
            </p:nvSpPr>
            <p:spPr>
              <a:xfrm>
                <a:off x="3961096" y="8884150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dirty="0">
                    <a:solidFill>
                      <a:schemeClr val="bg1"/>
                    </a:solidFill>
                    <a:latin typeface="+mn-ea"/>
                  </a:rPr>
                  <a:t>Poly Studio G9 Plus</a:t>
                </a:r>
                <a:endParaRPr lang="ja-JP" altLang="en-US" sz="1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5C58086-806A-B69A-6EC8-D48FA0CD5B93}"/>
                  </a:ext>
                </a:extLst>
              </p:cNvPr>
              <p:cNvSpPr txBox="1"/>
              <p:nvPr/>
            </p:nvSpPr>
            <p:spPr>
              <a:xfrm>
                <a:off x="3937000" y="7670707"/>
                <a:ext cx="344170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遠隔会議用プロセッサー　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RM-CR</a:t>
                </a:r>
                <a:endParaRPr lang="en-US" altLang="ja-JP" sz="1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EF0C424-1617-A4D3-ECCD-D6B31BB84F9D}"/>
                  </a:ext>
                </a:extLst>
              </p:cNvPr>
              <p:cNvSpPr txBox="1"/>
              <p:nvPr/>
            </p:nvSpPr>
            <p:spPr>
              <a:xfrm>
                <a:off x="3924393" y="8167314"/>
                <a:ext cx="2898187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000" dirty="0">
                    <a:solidFill>
                      <a:schemeClr val="bg1"/>
                    </a:solidFill>
                  </a:rPr>
                  <a:t>インテリジェント</a:t>
                </a:r>
                <a:r>
                  <a:rPr lang="en-US" altLang="ja-JP" sz="1000" dirty="0">
                    <a:solidFill>
                      <a:schemeClr val="bg1"/>
                    </a:solidFill>
                  </a:rPr>
                  <a:t>L2</a:t>
                </a:r>
                <a:r>
                  <a:rPr lang="ja-JP" alt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000" dirty="0">
                    <a:solidFill>
                      <a:schemeClr val="bg1"/>
                    </a:solidFill>
                  </a:rPr>
                  <a:t>PoE</a:t>
                </a:r>
                <a:r>
                  <a:rPr lang="ja-JP" altLang="en-US" sz="1000" dirty="0">
                    <a:solidFill>
                      <a:schemeClr val="bg1"/>
                    </a:solidFill>
                  </a:rPr>
                  <a:t>スイッチ</a:t>
                </a:r>
                <a:r>
                  <a:rPr lang="vi-VN" altLang="ja-JP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1000" dirty="0">
                    <a:solidFill>
                      <a:srgbClr val="7030A0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SWR2311P-10G</a:t>
                </a:r>
                <a:endParaRPr lang="en-US" altLang="ja-JP" sz="1000" dirty="0">
                  <a:solidFill>
                    <a:srgbClr val="7030A0"/>
                  </a:solidFill>
                </a:endParaRPr>
              </a:p>
            </p:txBody>
          </p:sp>
        </p:grp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5AB12A8-2FA9-C0D9-150C-65B6191621EB}"/>
              </a:ext>
            </a:extLst>
          </p:cNvPr>
          <p:cNvSpPr txBox="1"/>
          <p:nvPr/>
        </p:nvSpPr>
        <p:spPr>
          <a:xfrm>
            <a:off x="149385" y="596900"/>
            <a:ext cx="2260600" cy="2514268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endParaRPr kumimoji="1" lang="ja-JP" altLang="en-US" sz="1400">
              <a:solidFill>
                <a:schemeClr val="bg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3AD9CF55-3FCD-210F-B2E0-34179ED6AFAB}"/>
              </a:ext>
            </a:extLst>
          </p:cNvPr>
          <p:cNvSpPr txBox="1"/>
          <p:nvPr/>
        </p:nvSpPr>
        <p:spPr>
          <a:xfrm>
            <a:off x="149385" y="596900"/>
            <a:ext cx="22606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1200"/>
              <a:t>従来のビデオ会議が抱える課題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E83AE52C-2E0A-1A28-F986-12B3CC8A5455}"/>
              </a:ext>
            </a:extLst>
          </p:cNvPr>
          <p:cNvSpPr txBox="1"/>
          <p:nvPr/>
        </p:nvSpPr>
        <p:spPr>
          <a:xfrm>
            <a:off x="257104" y="945356"/>
            <a:ext cx="20170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反応や表情がわからない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会議室の様子が分からない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参加者の表情が見えない</a:t>
            </a: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913ECEEF-2662-B065-39DC-AA5BFC5F62DE}"/>
              </a:ext>
            </a:extLst>
          </p:cNvPr>
          <p:cNvCxnSpPr/>
          <p:nvPr/>
        </p:nvCxnSpPr>
        <p:spPr>
          <a:xfrm>
            <a:off x="267145" y="2460654"/>
            <a:ext cx="2017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DC51B760-D2B2-54E8-AA35-5ACE1F780610}"/>
              </a:ext>
            </a:extLst>
          </p:cNvPr>
          <p:cNvSpPr txBox="1"/>
          <p:nvPr/>
        </p:nvSpPr>
        <p:spPr>
          <a:xfrm>
            <a:off x="257104" y="1691759"/>
            <a:ext cx="215288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音が聞こえにくい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誰が発言しているかわからない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ディスカッションに参加しにくい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ハウリングの発生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17E70E87-6CAA-5831-85A7-322949CD5F63}"/>
              </a:ext>
            </a:extLst>
          </p:cNvPr>
          <p:cNvCxnSpPr/>
          <p:nvPr/>
        </p:nvCxnSpPr>
        <p:spPr>
          <a:xfrm>
            <a:off x="255121" y="1612118"/>
            <a:ext cx="20170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6C6B10E8-DD01-0287-EC4F-DABDE34546B1}"/>
              </a:ext>
            </a:extLst>
          </p:cNvPr>
          <p:cNvSpPr txBox="1"/>
          <p:nvPr/>
        </p:nvSpPr>
        <p:spPr>
          <a:xfrm>
            <a:off x="243851" y="2542938"/>
            <a:ext cx="21661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時間通りに会議が始まらない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会議参加までに時間がかかる</a:t>
            </a:r>
          </a:p>
        </p:txBody>
      </p:sp>
      <p:sp>
        <p:nvSpPr>
          <p:cNvPr id="103" name="二等辺三角形 102">
            <a:extLst>
              <a:ext uri="{FF2B5EF4-FFF2-40B4-BE49-F238E27FC236}">
                <a16:creationId xmlns:a16="http://schemas.microsoft.com/office/drawing/2014/main" id="{5512F136-7DA9-BBC0-25B5-42E00DAD7A90}"/>
              </a:ext>
            </a:extLst>
          </p:cNvPr>
          <p:cNvSpPr/>
          <p:nvPr/>
        </p:nvSpPr>
        <p:spPr>
          <a:xfrm rot="5400000">
            <a:off x="2326701" y="1682937"/>
            <a:ext cx="1129225" cy="336682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5" name="グラフィックス 104" descr="チェックマークを付けたチェック ボックス 枠線">
            <a:extLst>
              <a:ext uri="{FF2B5EF4-FFF2-40B4-BE49-F238E27FC236}">
                <a16:creationId xmlns:a16="http://schemas.microsoft.com/office/drawing/2014/main" id="{382914CC-201F-830A-CB1A-81CE77881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1554" y="1006569"/>
            <a:ext cx="379839" cy="379839"/>
          </a:xfrm>
          <a:prstGeom prst="rect">
            <a:avLst/>
          </a:prstGeom>
        </p:spPr>
      </p:pic>
      <p:pic>
        <p:nvPicPr>
          <p:cNvPr id="106" name="グラフィックス 105" descr="チェックマークを付けたチェック ボックス 枠線">
            <a:extLst>
              <a:ext uri="{FF2B5EF4-FFF2-40B4-BE49-F238E27FC236}">
                <a16:creationId xmlns:a16="http://schemas.microsoft.com/office/drawing/2014/main" id="{82AC39FF-0461-E07A-61FD-507E937679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255" y="1535289"/>
            <a:ext cx="379839" cy="379839"/>
          </a:xfrm>
          <a:prstGeom prst="rect">
            <a:avLst/>
          </a:prstGeom>
        </p:spPr>
      </p:pic>
      <p:pic>
        <p:nvPicPr>
          <p:cNvPr id="107" name="グラフィックス 106" descr="チェックマークを付けたチェック ボックス 枠線">
            <a:extLst>
              <a:ext uri="{FF2B5EF4-FFF2-40B4-BE49-F238E27FC236}">
                <a16:creationId xmlns:a16="http://schemas.microsoft.com/office/drawing/2014/main" id="{5A9C67E8-7E9E-7CE1-A664-0532B7534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6255" y="2015245"/>
            <a:ext cx="379839" cy="379839"/>
          </a:xfrm>
          <a:prstGeom prst="rect">
            <a:avLst/>
          </a:prstGeom>
        </p:spPr>
      </p:pic>
      <p:pic>
        <p:nvPicPr>
          <p:cNvPr id="108" name="グラフィックス 107" descr="チェックマークを付けたチェック ボックス 枠線">
            <a:extLst>
              <a:ext uri="{FF2B5EF4-FFF2-40B4-BE49-F238E27FC236}">
                <a16:creationId xmlns:a16="http://schemas.microsoft.com/office/drawing/2014/main" id="{B5DDCAFD-24FF-CA69-E020-B4D488C83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1554" y="2529708"/>
            <a:ext cx="379839" cy="379839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15B3A78-6253-D7F3-0E3C-0AA03A5062AB}"/>
              </a:ext>
            </a:extLst>
          </p:cNvPr>
          <p:cNvSpPr txBox="1"/>
          <p:nvPr/>
        </p:nvSpPr>
        <p:spPr>
          <a:xfrm>
            <a:off x="3372644" y="599505"/>
            <a:ext cx="3335970" cy="253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sz="1050"/>
              <a:t>Poly Studio G9 Plus × </a:t>
            </a:r>
            <a:r>
              <a:rPr kumimoji="1" lang="ja-JP" altLang="en-US" sz="1050"/>
              <a:t>ヤマハ</a:t>
            </a:r>
            <a:r>
              <a:rPr kumimoji="1" lang="en-US" altLang="ja-JP" sz="1050"/>
              <a:t> ADECIA</a:t>
            </a:r>
            <a:r>
              <a:rPr kumimoji="1" lang="ja-JP" altLang="en-US" sz="1050"/>
              <a:t>連携で解決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1A08F2A-8DD3-82CF-DF51-3498351FADC4}"/>
              </a:ext>
            </a:extLst>
          </p:cNvPr>
          <p:cNvSpPr txBox="1"/>
          <p:nvPr/>
        </p:nvSpPr>
        <p:spPr>
          <a:xfrm>
            <a:off x="3742813" y="1030803"/>
            <a:ext cx="28491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b="1" i="0" dirty="0">
                <a:solidFill>
                  <a:schemeClr val="bg1"/>
                </a:solidFill>
                <a:effectLst/>
                <a:latin typeface="+mn-ea"/>
              </a:rPr>
              <a:t>映像とコンテンツがいつでも鮮明</a:t>
            </a:r>
            <a:endParaRPr lang="en-US" altLang="ja-JP" sz="1000" b="1" dirty="0">
              <a:solidFill>
                <a:schemeClr val="bg1"/>
              </a:solidFill>
              <a:latin typeface="+mn-ea"/>
            </a:endParaRPr>
          </a:p>
          <a:p>
            <a:pPr algn="l"/>
            <a:endParaRPr lang="en-US" altLang="ja-JP" sz="300" i="0" dirty="0">
              <a:solidFill>
                <a:schemeClr val="bg1"/>
              </a:solidFill>
              <a:effectLst/>
              <a:latin typeface="+mn-ea"/>
            </a:endParaRPr>
          </a:p>
          <a:p>
            <a:pPr algn="l"/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Poly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による</a:t>
            </a:r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2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画面表示・</a:t>
            </a:r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HD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ビデオ・資料共有・</a:t>
            </a:r>
            <a:r>
              <a:rPr lang="en-US" altLang="ja-JP" sz="700" dirty="0">
                <a:solidFill>
                  <a:schemeClr val="bg1"/>
                </a:solidFill>
                <a:latin typeface="+mn-ea"/>
              </a:rPr>
              <a:t>Poly Director AI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機能</a:t>
            </a:r>
            <a:br>
              <a:rPr lang="en-US" altLang="ja-JP" sz="700" dirty="0">
                <a:solidFill>
                  <a:schemeClr val="bg1"/>
                </a:solidFill>
                <a:latin typeface="+mn-ea"/>
              </a:rPr>
            </a:b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により自然に発言者を表示</a:t>
            </a:r>
            <a:endParaRPr lang="ja-JP" altLang="en-US" sz="700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7ED8AD3D-B74B-3C9E-2DD3-0884A8865805}"/>
              </a:ext>
            </a:extLst>
          </p:cNvPr>
          <p:cNvSpPr txBox="1"/>
          <p:nvPr/>
        </p:nvSpPr>
        <p:spPr>
          <a:xfrm>
            <a:off x="3797301" y="1543098"/>
            <a:ext cx="284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b="1" i="0" dirty="0">
                <a:solidFill>
                  <a:schemeClr val="bg1"/>
                </a:solidFill>
                <a:effectLst/>
                <a:latin typeface="+mn-ea"/>
              </a:rPr>
              <a:t>圧倒的な音質</a:t>
            </a:r>
            <a:endParaRPr lang="en-US" altLang="ja-JP" sz="1000" b="1" i="0" dirty="0">
              <a:solidFill>
                <a:schemeClr val="bg1"/>
              </a:solidFill>
              <a:effectLst/>
              <a:latin typeface="+mn-ea"/>
            </a:endParaRPr>
          </a:p>
          <a:p>
            <a:pPr algn="l"/>
            <a:endParaRPr lang="en-US" altLang="ja-JP" sz="300" i="0" dirty="0">
              <a:solidFill>
                <a:schemeClr val="bg1"/>
              </a:solidFill>
              <a:effectLst/>
              <a:latin typeface="+mn-ea"/>
            </a:endParaRPr>
          </a:p>
          <a:p>
            <a:pPr algn="l"/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ヤマハの多様なマイクで部屋のどこからでも音声をクリアに収音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9CB337D6-428E-8CE1-C117-E589B80CCEB5}"/>
              </a:ext>
            </a:extLst>
          </p:cNvPr>
          <p:cNvSpPr txBox="1"/>
          <p:nvPr/>
        </p:nvSpPr>
        <p:spPr>
          <a:xfrm>
            <a:off x="3784690" y="2030748"/>
            <a:ext cx="28491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b="1" i="0" dirty="0">
                <a:solidFill>
                  <a:schemeClr val="bg1"/>
                </a:solidFill>
                <a:effectLst/>
                <a:latin typeface="+mn-ea"/>
              </a:rPr>
              <a:t>主要プラットフォームに対応</a:t>
            </a:r>
          </a:p>
          <a:p>
            <a:pPr algn="l"/>
            <a:endParaRPr lang="en-US" altLang="ja-JP" sz="300" i="0" dirty="0">
              <a:solidFill>
                <a:schemeClr val="bg1"/>
              </a:solidFill>
              <a:effectLst/>
              <a:latin typeface="+mn-ea"/>
            </a:endParaRPr>
          </a:p>
          <a:p>
            <a:pPr algn="l"/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Poly Studio G9 Plus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は</a:t>
            </a:r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Microsoft Teams Rooms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を標準搭載し、</a:t>
            </a:r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USB</a:t>
            </a:r>
            <a:r>
              <a:rPr lang="ja-JP" altLang="en-US" sz="700" dirty="0">
                <a:solidFill>
                  <a:schemeClr val="bg1"/>
                </a:solidFill>
                <a:latin typeface="+mn-ea"/>
              </a:rPr>
              <a:t>経由で、</a:t>
            </a:r>
            <a:r>
              <a:rPr lang="en-US" altLang="ja-JP" sz="700" i="0" dirty="0">
                <a:solidFill>
                  <a:schemeClr val="bg1"/>
                </a:solidFill>
                <a:effectLst/>
                <a:latin typeface="+mn-ea"/>
              </a:rPr>
              <a:t>Yamaha ADECIA</a:t>
            </a:r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と連携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019887C7-62C9-78EC-AB0A-776799AD799E}"/>
              </a:ext>
            </a:extLst>
          </p:cNvPr>
          <p:cNvSpPr txBox="1"/>
          <p:nvPr/>
        </p:nvSpPr>
        <p:spPr>
          <a:xfrm>
            <a:off x="3816094" y="2539394"/>
            <a:ext cx="2849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拡張・運用も超シンプル</a:t>
            </a:r>
            <a:endParaRPr lang="en-US" altLang="ja-JP" sz="1000" b="1" dirty="0">
              <a:solidFill>
                <a:schemeClr val="bg1"/>
              </a:solidFill>
              <a:latin typeface="+mn-ea"/>
            </a:endParaRPr>
          </a:p>
          <a:p>
            <a:endParaRPr lang="en-US" altLang="ja-JP" sz="300" i="0" dirty="0">
              <a:solidFill>
                <a:schemeClr val="bg1"/>
              </a:solidFill>
              <a:effectLst/>
              <a:latin typeface="+mn-ea"/>
            </a:endParaRPr>
          </a:p>
          <a:p>
            <a:pPr algn="l"/>
            <a:r>
              <a:rPr lang="ja-JP" altLang="en-US" sz="700" i="0" dirty="0">
                <a:solidFill>
                  <a:schemeClr val="bg1"/>
                </a:solidFill>
                <a:effectLst/>
                <a:latin typeface="+mn-ea"/>
              </a:rPr>
              <a:t>複雑な設定不要、マイクの増設等を簡単に拡張</a:t>
            </a:r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1FC7EFC8-E712-1E79-B1FB-7E55D19F47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654" y="3824754"/>
            <a:ext cx="3382288" cy="2480344"/>
          </a:xfrm>
          <a:prstGeom prst="rect">
            <a:avLst/>
          </a:prstGeom>
        </p:spPr>
      </p:pic>
      <p:pic>
        <p:nvPicPr>
          <p:cNvPr id="8" name="図 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6F47B37-81B8-685C-719B-FFD6705649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654" y="6722789"/>
            <a:ext cx="3382288" cy="24803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46C2E2-1FEB-C28A-FB71-726C9650D2D0}"/>
              </a:ext>
            </a:extLst>
          </p:cNvPr>
          <p:cNvSpPr txBox="1"/>
          <p:nvPr/>
        </p:nvSpPr>
        <p:spPr>
          <a:xfrm>
            <a:off x="3784290" y="4310917"/>
            <a:ext cx="25770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</a:rPr>
              <a:t>ワイヤレスアクセスポイント</a:t>
            </a:r>
            <a:r>
              <a:rPr lang="vi-VN" altLang="ja-JP" sz="1000" dirty="0">
                <a:solidFill>
                  <a:schemeClr val="bg1"/>
                </a:solidFill>
              </a:rPr>
              <a:t> </a:t>
            </a:r>
            <a:r>
              <a:rPr lang="vi-VN" altLang="ja-JP" sz="1000" u="sng" dirty="0">
                <a:solidFill>
                  <a:srgbClr val="7030A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RM-W</a:t>
            </a:r>
            <a:r>
              <a:rPr lang="vi-VN" altLang="ja-JP" sz="1000" u="sng" dirty="0">
                <a:solidFill>
                  <a:srgbClr val="7030A0"/>
                </a:solidFill>
              </a:rPr>
              <a:t>AP</a:t>
            </a:r>
            <a:r>
              <a:rPr lang="en-US" altLang="ja-JP" sz="1000" u="sng" dirty="0">
                <a:solidFill>
                  <a:srgbClr val="7030A0"/>
                </a:solidFill>
              </a:rPr>
              <a:t>-8</a:t>
            </a:r>
            <a:r>
              <a:rPr lang="vi-VN" altLang="ja-JP" sz="1000" u="sng" dirty="0">
                <a:solidFill>
                  <a:schemeClr val="bg1"/>
                </a:solidFill>
              </a:rPr>
              <a:t> </a:t>
            </a:r>
            <a:endParaRPr lang="en-US" altLang="ja-JP" sz="1000" u="sng" dirty="0">
              <a:solidFill>
                <a:schemeClr val="bg1"/>
              </a:solidFill>
            </a:endParaRPr>
          </a:p>
        </p:txBody>
      </p:sp>
      <p:pic>
        <p:nvPicPr>
          <p:cNvPr id="7" name="図 6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FCF4300C-D590-04A6-0035-50FB04976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4908" t="38635" r="14545" b="38184"/>
          <a:stretch>
            <a:fillRect/>
          </a:stretch>
        </p:blipFill>
        <p:spPr>
          <a:xfrm>
            <a:off x="5718814" y="9508998"/>
            <a:ext cx="964063" cy="2374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8E32C0A-3CCF-CCEB-D0A7-48D8787D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1" y="9433744"/>
            <a:ext cx="386617" cy="3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98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oly Template Light">
  <a:themeElements>
    <a:clrScheme name="Poly">
      <a:dk1>
        <a:srgbClr val="000110"/>
      </a:dk1>
      <a:lt1>
        <a:srgbClr val="FFFFFF"/>
      </a:lt1>
      <a:dk2>
        <a:srgbClr val="002A4E"/>
      </a:dk2>
      <a:lt2>
        <a:srgbClr val="E13200"/>
      </a:lt2>
      <a:accent1>
        <a:srgbClr val="002A4E"/>
      </a:accent1>
      <a:accent2>
        <a:srgbClr val="D1D3D3"/>
      </a:accent2>
      <a:accent3>
        <a:srgbClr val="405C7D"/>
      </a:accent3>
      <a:accent4>
        <a:srgbClr val="758FAB"/>
      </a:accent4>
      <a:accent5>
        <a:srgbClr val="B0CCD9"/>
      </a:accent5>
      <a:accent6>
        <a:srgbClr val="F2E8C9"/>
      </a:accent6>
      <a:hlink>
        <a:srgbClr val="E13200"/>
      </a:hlink>
      <a:folHlink>
        <a:srgbClr val="D1D3D3"/>
      </a:folHlink>
    </a:clrScheme>
    <a:fontScheme name="Poly Assets_JA font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spcAft>
            <a:spcPts val="600"/>
          </a:spcAft>
          <a:defRPr sz="1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ly_Style_Guide_PPT_Template_2021" id="{07AAE054-38E5-E340-8570-E981C2124D2F}" vid="{14D74D59-4B79-674D-B3F9-303378083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864b29-4e0c-48c6-96c3-41b2d2535ffa" xsi:nil="true"/>
    <lcf76f155ced4ddcb4097134ff3c332f xmlns="6adcfb70-7537-4eb0-be8a-88390b465987">
      <Terms xmlns="http://schemas.microsoft.com/office/infopath/2007/PartnerControls"/>
    </lcf76f155ced4ddcb4097134ff3c332f>
    <_x30e1__x30e2_ xmlns="6adcfb70-7537-4eb0-be8a-88390b4659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F983775D580E04E9169ADAB16DD8A2C" ma:contentTypeVersion="9" ma:contentTypeDescription="新しいドキュメントを作成します。" ma:contentTypeScope="" ma:versionID="a68e37b75799849d6a8b2486ab453035">
  <xsd:schema xmlns:xsd="http://www.w3.org/2001/XMLSchema" xmlns:xs="http://www.w3.org/2001/XMLSchema" xmlns:p="http://schemas.microsoft.com/office/2006/metadata/properties" xmlns:ns2="6adcfb70-7537-4eb0-be8a-88390b465987" xmlns:ns3="bb864b29-4e0c-48c6-96c3-41b2d2535ffa" xmlns:ns4="5ada8f4c-61a3-4fb6-bb43-6fbbb5ff00f5" xmlns:ns5="61c7e175-295c-404f-8ee2-0f5480e0de1e" targetNamespace="http://schemas.microsoft.com/office/2006/metadata/properties" ma:root="true" ma:fieldsID="f08467c347b185502ffd36fd017e7414" ns2:_="" ns3:_="" ns4:_="" ns5:_="">
    <xsd:import namespace="6adcfb70-7537-4eb0-be8a-88390b465987"/>
    <xsd:import namespace="bb864b29-4e0c-48c6-96c3-41b2d2535ffa"/>
    <xsd:import namespace="5ada8f4c-61a3-4fb6-bb43-6fbbb5ff00f5"/>
    <xsd:import namespace="61c7e175-295c-404f-8ee2-0f5480e0de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5:SharedWithUsers" minOccurs="0"/>
                <xsd:element ref="ns5:SharedWithDetails" minOccurs="0"/>
                <xsd:element ref="ns4:MediaLengthInSecond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_x30e1__x30e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fb70-7537-4eb0-be8a-88390b46598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Image Tags" ma:readOnly="false" ma:fieldId="{5cf76f15-5ced-4ddc-b409-7134ff3c332f}" ma:taxonomyMulti="true" ma:sspId="5c491536-ab74-46b1-ba51-4144acc01a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30e1__x30e2_" ma:index="27" nillable="true" ma:displayName="メモ" ma:format="Dropdown" ma:internalName="_x30e1__x30e2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64b29-4e0c-48c6-96c3-41b2d2535ffa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bb9b6139-f5a2-4866-88e6-c0549ad4679a}" ma:internalName="TaxCatchAll" ma:showField="CatchAllData" ma:web="bb864b29-4e0c-48c6-96c3-41b2d2535f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a8f4c-61a3-4fb6-bb43-6fbbb5ff0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7e175-295c-404f-8ee2-0f5480e0de1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33BC3-54D9-4BE3-B26B-D68473CBA844}">
  <ds:schemaRefs>
    <ds:schemaRef ds:uri="5ada8f4c-61a3-4fb6-bb43-6fbbb5ff00f5"/>
    <ds:schemaRef ds:uri="61c7e175-295c-404f-8ee2-0f5480e0de1e"/>
    <ds:schemaRef ds:uri="6adcfb70-7537-4eb0-be8a-88390b465987"/>
    <ds:schemaRef ds:uri="bb864b29-4e0c-48c6-96c3-41b2d2535ff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BE209A-6FFA-4A7F-B08F-3F930035AD42}">
  <ds:schemaRefs>
    <ds:schemaRef ds:uri="5ada8f4c-61a3-4fb6-bb43-6fbbb5ff00f5"/>
    <ds:schemaRef ds:uri="61c7e175-295c-404f-8ee2-0f5480e0de1e"/>
    <ds:schemaRef ds:uri="6adcfb70-7537-4eb0-be8a-88390b465987"/>
    <ds:schemaRef ds:uri="bb864b29-4e0c-48c6-96c3-41b2d2535f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EF5996-7539-402E-96D2-D2E9DCC4986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01e930a-b52e-42b1-b70f-a8882b5d043b}" enabled="0" method="" siteId="{f01e930a-b52e-42b1-b70f-a8882b5d043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Poly Template Light</Template>
  <TotalTime>104</TotalTime>
  <Words>616</Words>
  <Application>Microsoft Office PowerPoint</Application>
  <PresentationFormat>A4 210 x 297 mm</PresentationFormat>
  <Paragraphs>101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Meiryo UI</vt:lpstr>
      <vt:lpstr>System Font Regular</vt:lpstr>
      <vt:lpstr>Arial</vt:lpstr>
      <vt:lpstr>Arial Narrow</vt:lpstr>
      <vt:lpstr>Calibri</vt:lpstr>
      <vt:lpstr>Courier New</vt:lpstr>
      <vt:lpstr>Noto Sans</vt:lpstr>
      <vt:lpstr>Wingdings</vt:lpstr>
      <vt:lpstr>1_Poly Template Light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PPT Template and Style Guide</dc:title>
  <dc:subject/>
  <dc:creator>Yeimy Torres</dc:creator>
  <cp:keywords/>
  <dc:description/>
  <cp:lastModifiedBy>Oshima, Chiaki</cp:lastModifiedBy>
  <cp:revision>11</cp:revision>
  <cp:lastPrinted>2025-07-30T07:48:31Z</cp:lastPrinted>
  <dcterms:created xsi:type="dcterms:W3CDTF">2021-05-19T15:32:59Z</dcterms:created>
  <dcterms:modified xsi:type="dcterms:W3CDTF">2025-09-24T05:46:11Z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0x0101002F983775D580E04E9169ADAB16DD8A2C</vt:lpwstr>
  </property>
  <property fmtid="{D5CDD505-2E9C-101B-9397-08002B2CF9AE}" pid="3" name="MediaServiceImageTags">
    <vt:lpwstr/>
  </property>
  <property fmtid="{D5CDD505-2E9C-101B-9397-08002B2CF9AE}" pid="4" name="MSIP_Label_ab09299e-76c5-48ff-813c-214441922665_ContentBits">
    <vt:lpwstr>1</vt:lpwstr>
  </property>
  <property fmtid="{D5CDD505-2E9C-101B-9397-08002B2CF9AE}" pid="5" name="ClassificationContentMarkingHeaderLocations">
    <vt:lpwstr>1_Poly Template Light:3</vt:lpwstr>
  </property>
  <property fmtid="{D5CDD505-2E9C-101B-9397-08002B2CF9AE}" pid="6" name="MSIP_Label_ab09299e-76c5-48ff-813c-214441922665_Tag">
    <vt:lpwstr>50, 3, 0, 1</vt:lpwstr>
  </property>
  <property fmtid="{D5CDD505-2E9C-101B-9397-08002B2CF9AE}" pid="7" name="MSIP_Label_ab09299e-76c5-48ff-813c-214441922665_Enabled">
    <vt:lpwstr>true</vt:lpwstr>
  </property>
  <property fmtid="{D5CDD505-2E9C-101B-9397-08002B2CF9AE}" pid="8" name="ClassificationContentMarkingHeaderText">
    <vt:lpwstr>Confidential</vt:lpwstr>
  </property>
  <property fmtid="{D5CDD505-2E9C-101B-9397-08002B2CF9AE}" pid="9" name="MSIP_Label_ab09299e-76c5-48ff-813c-214441922665_Name">
    <vt:lpwstr>Confidential</vt:lpwstr>
  </property>
  <property fmtid="{D5CDD505-2E9C-101B-9397-08002B2CF9AE}" pid="10" name="MSIP_Label_ab09299e-76c5-48ff-813c-214441922665_SetDate">
    <vt:lpwstr>2025-08-07T04:21:41Z</vt:lpwstr>
  </property>
  <property fmtid="{D5CDD505-2E9C-101B-9397-08002B2CF9AE}" pid="11" name="MSIP_Label_ab09299e-76c5-48ff-813c-214441922665_SiteId">
    <vt:lpwstr>c26d3ea9-9778-487b-8a9b-8b0243c534ad</vt:lpwstr>
  </property>
  <property fmtid="{D5CDD505-2E9C-101B-9397-08002B2CF9AE}" pid="12" name="MSIP_Label_ab09299e-76c5-48ff-813c-214441922665_Method">
    <vt:lpwstr>Standard</vt:lpwstr>
  </property>
  <property fmtid="{D5CDD505-2E9C-101B-9397-08002B2CF9AE}" pid="13" name="MSIP_Label_ab09299e-76c5-48ff-813c-214441922665_ActionId">
    <vt:lpwstr>654728e2-321e-4e54-8f03-f4b794b9d59e</vt:lpwstr>
  </property>
</Properties>
</file>